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5" r:id="rId3"/>
    <p:sldId id="258" r:id="rId4"/>
    <p:sldId id="259" r:id="rId5"/>
    <p:sldId id="264" r:id="rId6"/>
    <p:sldId id="263" r:id="rId7"/>
    <p:sldId id="262" r:id="rId8"/>
    <p:sldId id="261" r:id="rId9"/>
    <p:sldId id="260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80" r:id="rId21"/>
    <p:sldId id="279" r:id="rId22"/>
    <p:sldId id="278" r:id="rId23"/>
    <p:sldId id="283" r:id="rId24"/>
    <p:sldId id="282" r:id="rId25"/>
    <p:sldId id="281" r:id="rId26"/>
    <p:sldId id="277" r:id="rId27"/>
    <p:sldId id="276" r:id="rId28"/>
    <p:sldId id="287" r:id="rId29"/>
    <p:sldId id="284" r:id="rId30"/>
    <p:sldId id="285" r:id="rId31"/>
    <p:sldId id="286" r:id="rId32"/>
    <p:sldId id="290" r:id="rId33"/>
    <p:sldId id="288" r:id="rId34"/>
    <p:sldId id="289" r:id="rId35"/>
    <p:sldId id="291" r:id="rId36"/>
    <p:sldId id="292" r:id="rId37"/>
    <p:sldId id="295" r:id="rId38"/>
    <p:sldId id="294" r:id="rId39"/>
    <p:sldId id="293" r:id="rId40"/>
    <p:sldId id="326" r:id="rId41"/>
    <p:sldId id="301" r:id="rId42"/>
    <p:sldId id="300" r:id="rId43"/>
    <p:sldId id="327" r:id="rId44"/>
    <p:sldId id="298" r:id="rId45"/>
    <p:sldId id="297" r:id="rId46"/>
    <p:sldId id="323" r:id="rId47"/>
    <p:sldId id="303" r:id="rId48"/>
    <p:sldId id="304" r:id="rId49"/>
    <p:sldId id="305" r:id="rId50"/>
    <p:sldId id="306" r:id="rId51"/>
    <p:sldId id="308" r:id="rId52"/>
    <p:sldId id="324" r:id="rId53"/>
    <p:sldId id="309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FCFD"/>
    <a:srgbClr val="FFFFCC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0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078B912A-0364-484C-99D5-349653440E68}" type="datetimeFigureOut">
              <a:rPr lang="zh-TW" altLang="en-US" smtClean="0"/>
              <a:t>2024/11/14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1BD0DD4-4CF9-4691-A512-622E414AC2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7054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B912A-0364-484C-99D5-349653440E68}" type="datetimeFigureOut">
              <a:rPr lang="zh-TW" altLang="en-US" smtClean="0"/>
              <a:t>2024/11/14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D0DD4-4CF9-4691-A512-622E414AC2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2677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B912A-0364-484C-99D5-349653440E68}" type="datetimeFigureOut">
              <a:rPr lang="zh-TW" altLang="en-US" smtClean="0"/>
              <a:t>2024/11/14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D0DD4-4CF9-4691-A512-622E414AC2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6262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B912A-0364-484C-99D5-349653440E68}" type="datetimeFigureOut">
              <a:rPr lang="zh-TW" altLang="en-US" smtClean="0"/>
              <a:t>2024/11/14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D0DD4-4CF9-4691-A512-622E414AC2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775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B912A-0364-484C-99D5-349653440E68}" type="datetimeFigureOut">
              <a:rPr lang="zh-TW" altLang="en-US" smtClean="0"/>
              <a:t>2024/11/14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D0DD4-4CF9-4691-A512-622E414AC2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27532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B912A-0364-484C-99D5-349653440E68}" type="datetimeFigureOut">
              <a:rPr lang="zh-TW" altLang="en-US" smtClean="0"/>
              <a:t>2024/11/14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D0DD4-4CF9-4691-A512-622E414AC2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86324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B912A-0364-484C-99D5-349653440E68}" type="datetimeFigureOut">
              <a:rPr lang="zh-TW" altLang="en-US" smtClean="0"/>
              <a:t>2024/11/14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D0DD4-4CF9-4691-A512-622E414AC2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84214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078B912A-0364-484C-99D5-349653440E68}" type="datetimeFigureOut">
              <a:rPr lang="zh-TW" altLang="en-US" smtClean="0"/>
              <a:t>2024/11/14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D0DD4-4CF9-4691-A512-622E414AC2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90758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078B912A-0364-484C-99D5-349653440E68}" type="datetimeFigureOut">
              <a:rPr lang="zh-TW" altLang="en-US" smtClean="0"/>
              <a:t>2024/11/14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D0DD4-4CF9-4691-A512-622E414AC2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9168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B912A-0364-484C-99D5-349653440E68}" type="datetimeFigureOut">
              <a:rPr lang="zh-TW" altLang="en-US" smtClean="0"/>
              <a:t>2024/11/14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D0DD4-4CF9-4691-A512-622E414AC2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1594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B912A-0364-484C-99D5-349653440E68}" type="datetimeFigureOut">
              <a:rPr lang="zh-TW" altLang="en-US" smtClean="0"/>
              <a:t>2024/11/14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D0DD4-4CF9-4691-A512-622E414AC2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2696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B912A-0364-484C-99D5-349653440E68}" type="datetimeFigureOut">
              <a:rPr lang="zh-TW" altLang="en-US" smtClean="0"/>
              <a:t>2024/11/14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D0DD4-4CF9-4691-A512-622E414AC2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2365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B912A-0364-484C-99D5-349653440E68}" type="datetimeFigureOut">
              <a:rPr lang="zh-TW" altLang="en-US" smtClean="0"/>
              <a:t>2024/11/14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D0DD4-4CF9-4691-A512-622E414AC2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4292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B912A-0364-484C-99D5-349653440E68}" type="datetimeFigureOut">
              <a:rPr lang="zh-TW" altLang="en-US" smtClean="0"/>
              <a:t>2024/11/14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D0DD4-4CF9-4691-A512-622E414AC2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180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B912A-0364-484C-99D5-349653440E68}" type="datetimeFigureOut">
              <a:rPr lang="zh-TW" altLang="en-US" smtClean="0"/>
              <a:t>2024/11/14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D0DD4-4CF9-4691-A512-622E414AC2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7409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B912A-0364-484C-99D5-349653440E68}" type="datetimeFigureOut">
              <a:rPr lang="zh-TW" altLang="en-US" smtClean="0"/>
              <a:t>2024/11/14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D0DD4-4CF9-4691-A512-622E414AC2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552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B912A-0364-484C-99D5-349653440E68}" type="datetimeFigureOut">
              <a:rPr lang="zh-TW" altLang="en-US" smtClean="0"/>
              <a:t>2024/11/14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D0DD4-4CF9-4691-A512-622E414AC2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768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078B912A-0364-484C-99D5-349653440E68}" type="datetimeFigureOut">
              <a:rPr lang="zh-TW" altLang="en-US" smtClean="0"/>
              <a:t>2024/11/14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1BD0DD4-4CF9-4691-A512-622E414AC2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9042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yt1.piee.pw/3w4ts5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yt1.piee.pw/44s9wl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youtube.com/watch?v=m5XZi5Uf6Hk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yt1.piee.pw/43rtev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hyperlink" Target="http://yt1.piee.pw/448jwe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yt1.piee.pw/458ffm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125585" y="2099733"/>
            <a:ext cx="6855028" cy="2677648"/>
          </a:xfrm>
        </p:spPr>
        <p:txBody>
          <a:bodyPr/>
          <a:lstStyle/>
          <a:p>
            <a:r>
              <a:rPr lang="zh-TW" altLang="zh-TW" sz="4400">
                <a:latin typeface="華康細圓體" panose="020F0309000000000000" pitchFamily="49" charset="-120"/>
                <a:ea typeface="華康細圓體" panose="020F0309000000000000" pitchFamily="49" charset="-120"/>
              </a:rPr>
              <a:t>第八章 影象分割與融合</a:t>
            </a:r>
            <a:br>
              <a:rPr lang="zh-TW" altLang="zh-TW" sz="4400">
                <a:latin typeface="華康細圓體" panose="020F0309000000000000" pitchFamily="49" charset="-120"/>
                <a:ea typeface="華康細圓體" panose="020F0309000000000000" pitchFamily="49" charset="-120"/>
              </a:rPr>
            </a:br>
            <a:endParaRPr lang="zh-TW" altLang="en-US" sz="4400">
              <a:latin typeface="華康細圓體" panose="020F0309000000000000" pitchFamily="49" charset="-120"/>
              <a:ea typeface="華康細圓體" panose="020F03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8989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207346"/>
          <p:cNvSpPr txBox="1"/>
          <p:nvPr/>
        </p:nvSpPr>
        <p:spPr>
          <a:xfrm>
            <a:off x="583011" y="246121"/>
            <a:ext cx="5219065" cy="502285"/>
          </a:xfrm>
          <a:prstGeom prst="rect">
            <a:avLst/>
          </a:prstGeom>
          <a:gradFill flip="none" rotWithShape="1">
            <a:gsLst>
              <a:gs pos="0">
                <a:srgbClr val="A5A5A5">
                  <a:lumMod val="5000"/>
                  <a:lumOff val="95000"/>
                </a:srgbClr>
              </a:gs>
              <a:gs pos="74000">
                <a:srgbClr val="A5A5A5">
                  <a:lumMod val="45000"/>
                  <a:lumOff val="55000"/>
                </a:srgbClr>
              </a:gs>
              <a:gs pos="83000">
                <a:srgbClr val="A5A5A5">
                  <a:lumMod val="45000"/>
                  <a:lumOff val="55000"/>
                </a:srgbClr>
              </a:gs>
              <a:gs pos="100000">
                <a:srgbClr val="A5A5A5">
                  <a:lumMod val="30000"/>
                  <a:lumOff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## - 2 </a:t>
            </a:r>
            <a:r>
              <a:rPr lang="zh-TW" sz="280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監督式學習</a:t>
            </a:r>
            <a:r>
              <a:rPr lang="en-US" sz="280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sz="280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醫療影像應用</a:t>
            </a:r>
            <a:endParaRPr lang="zh-TW" sz="2800">
              <a:solidFill>
                <a:srgbClr val="000000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5055" y="848868"/>
            <a:ext cx="11177048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306070" algn="just">
              <a:spcAft>
                <a:spcPts val="0"/>
              </a:spcAft>
            </a:pP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有鑑於醫師</a:t>
            </a:r>
            <a:r>
              <a:rPr lang="zh-TW" altLang="zh-TW" sz="240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誤診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和</a:t>
            </a:r>
            <a:r>
              <a:rPr lang="zh-TW" altLang="zh-TW" sz="240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漏診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事件的風險時有所聞，在醫療流程導入</a:t>
            </a: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診斷技術，需於</a:t>
            </a:r>
            <a:r>
              <a:rPr lang="zh-TW" altLang="zh-TW" sz="240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前置處理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</a:t>
            </a:r>
            <a:r>
              <a:rPr lang="zh-TW" altLang="zh-TW" sz="240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後期判讀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之診療流程進行整合。透過</a:t>
            </a:r>
            <a:r>
              <a:rPr lang="zh-TW" altLang="zh-TW" sz="240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偵測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（</a:t>
            </a: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Detection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）、</a:t>
            </a:r>
            <a:r>
              <a:rPr lang="zh-TW" altLang="zh-TW" sz="240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分割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（</a:t>
            </a: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Segmentation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）、與</a:t>
            </a:r>
            <a:r>
              <a:rPr lang="zh-TW" altLang="zh-TW" sz="240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分類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（</a:t>
            </a: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Classification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）技術，可使醫師</a:t>
            </a:r>
            <a:r>
              <a:rPr lang="zh-TW" altLang="zh-TW" sz="240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誤判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機率下降。例如</a:t>
            </a:r>
            <a:r>
              <a:rPr lang="en-US" altLang="zh-TW" sz="240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zh-TW" sz="240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影像處理與</a:t>
            </a:r>
            <a:r>
              <a:rPr lang="en-US" altLang="zh-TW" sz="240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zh-TW" sz="240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診斷系統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為例，需和</a:t>
            </a:r>
            <a:r>
              <a:rPr lang="zh-TW" altLang="zh-TW" sz="240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醫學影像儲傳系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統</a:t>
            </a: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(Picture Archiving and Communication System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PACS)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zh-TW" altLang="zh-TW" sz="240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放射科資訊系統</a:t>
            </a: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(Radiology Information System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RIS)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、及</a:t>
            </a:r>
            <a:r>
              <a:rPr lang="zh-TW" altLang="zh-TW" sz="2400">
                <a:solidFill>
                  <a:srgbClr val="7030A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電子病歷系統</a:t>
            </a: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(Electronic Medical Record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EMR)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等</a:t>
            </a:r>
            <a:r>
              <a:rPr lang="zh-TW" altLang="zh-TW" sz="240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結合。</a:t>
            </a:r>
            <a:endParaRPr lang="zh-TW" altLang="zh-TW" sz="200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5055" y="3257654"/>
            <a:ext cx="11243036" cy="3416320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病患經醫生</a:t>
            </a:r>
            <a:r>
              <a:rPr lang="zh-TW" altLang="zh-TW" sz="240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初診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後，擷取相關影像圖片，透過</a:t>
            </a: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zh-TW" sz="240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影像重建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模型訓練，輔助醫師</a:t>
            </a:r>
            <a:r>
              <a:rPr lang="zh-TW" altLang="zh-TW" sz="240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標註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病況影像與存檔。經</a:t>
            </a: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模型訓練與運算後，對照大量影像並</a:t>
            </a:r>
            <a:r>
              <a:rPr lang="zh-TW" altLang="zh-TW" sz="240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辨別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病患是否染病，提供相關訊息給</a:t>
            </a: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技術業者分析。由於</a:t>
            </a: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模型訓練如黑盒子一般，醫師與研發業者須經溝通討論後，針對</a:t>
            </a: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模型做</a:t>
            </a:r>
            <a:r>
              <a:rPr lang="zh-TW" altLang="zh-TW" sz="240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適度校正與創新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工作模式，以利辨識</a:t>
            </a:r>
            <a:r>
              <a:rPr lang="zh-TW" altLang="zh-TW" sz="240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準確度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精進。此外，透過</a:t>
            </a: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影像重建與診斷分析，並</a:t>
            </a:r>
            <a:r>
              <a:rPr lang="zh-TW" altLang="zh-TW" sz="240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自動化生成文字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，連結</a:t>
            </a:r>
            <a:r>
              <a:rPr lang="zh-TW" altLang="zh-TW" sz="240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臨床資訊系統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（</a:t>
            </a: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Clinical Information System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CIS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），使醫護人員有效讀取臨床諮詢與風險評估，提升輔助診療之決策參考。在由醫師進行判讀，並簡化撰寫報告於</a:t>
            </a:r>
            <a:r>
              <a:rPr lang="zh-TW" altLang="zh-TW" sz="240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醫院資訊系統</a:t>
            </a: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(Hospital Information System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HIS)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，解決報告撰寫</a:t>
            </a:r>
            <a:r>
              <a:rPr lang="zh-TW" altLang="zh-TW" sz="240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耗時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與令人</a:t>
            </a:r>
            <a:r>
              <a:rPr lang="zh-TW" altLang="zh-TW" sz="240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艱澀難懂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的疑慮。經</a:t>
            </a: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自動化排程執行設備整備，以利資源分配進而達成</a:t>
            </a:r>
            <a:r>
              <a:rPr lang="zh-TW" altLang="zh-TW" sz="240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疾病預防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46600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517" y="4930218"/>
            <a:ext cx="2507240" cy="1404446"/>
          </a:xfrm>
          <a:prstGeom prst="rect">
            <a:avLst/>
          </a:prstGeom>
        </p:spPr>
      </p:pic>
      <p:sp>
        <p:nvSpPr>
          <p:cNvPr id="4" name="動作按鈕: 下一項 3">
            <a:hlinkClick r:id="" action="ppaction://hlinkshowjump?jump=nextslide" highlightClick="1"/>
          </p:cNvPr>
          <p:cNvSpPr/>
          <p:nvPr/>
        </p:nvSpPr>
        <p:spPr>
          <a:xfrm>
            <a:off x="11585542" y="4468305"/>
            <a:ext cx="348792" cy="358219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8893148" y="6492292"/>
            <a:ext cx="3298852" cy="2975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600"/>
              </a:lnSpc>
              <a:spcAft>
                <a:spcPts val="0"/>
              </a:spcAft>
            </a:pPr>
            <a:r>
              <a:rPr lang="en-US" altLang="zh-TW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www.youtube.com/watch?v=JR0LHJnOlIo</a:t>
            </a:r>
            <a:endParaRPr lang="zh-TW" altLang="zh-TW" sz="1200">
              <a:solidFill>
                <a:srgbClr val="000000"/>
              </a:solidFill>
              <a:latin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239" y="352963"/>
            <a:ext cx="7478685" cy="651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2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25795" y="1325811"/>
            <a:ext cx="3448183" cy="41549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</a:t>
            </a:r>
            <a:r>
              <a:rPr lang="en-US" altLang="zh-TW" sz="240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zh-TW" sz="240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技術自動偵測腦瘤影像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為例，</a:t>
            </a: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輔助醫師於</a:t>
            </a: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30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秒內，有效降低對</a:t>
            </a:r>
            <a:r>
              <a:rPr lang="zh-TW" altLang="zh-TW" sz="240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腦瘤影像</a:t>
            </a: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如腦轉移瘤、腦膜瘤以及聽神經瘤</a:t>
            </a: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相關</a:t>
            </a:r>
            <a:r>
              <a:rPr lang="zh-TW" altLang="zh-TW" sz="240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偵測、辨識、分類、與勾畫輪廓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等自動化圈選</a:t>
            </a:r>
            <a:r>
              <a:rPr lang="zh-TW" altLang="zh-TW" sz="240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前置作業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時程，準確率高達</a:t>
            </a: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90%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。因此，改善醫師與病患溝通和討論</a:t>
            </a:r>
            <a:r>
              <a:rPr lang="zh-TW" altLang="zh-TW" sz="240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時間。</a:t>
            </a:r>
            <a:endParaRPr lang="zh-TW" altLang="zh-TW" sz="200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510" y="385154"/>
            <a:ext cx="7014297" cy="622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24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207446"/>
          <p:cNvSpPr txBox="1"/>
          <p:nvPr/>
        </p:nvSpPr>
        <p:spPr>
          <a:xfrm>
            <a:off x="620718" y="170708"/>
            <a:ext cx="5219065" cy="502285"/>
          </a:xfrm>
          <a:prstGeom prst="rect">
            <a:avLst/>
          </a:prstGeom>
          <a:gradFill flip="none" rotWithShape="1">
            <a:gsLst>
              <a:gs pos="0">
                <a:srgbClr val="A5A5A5">
                  <a:lumMod val="5000"/>
                  <a:lumOff val="95000"/>
                </a:srgbClr>
              </a:gs>
              <a:gs pos="74000">
                <a:srgbClr val="A5A5A5">
                  <a:lumMod val="45000"/>
                  <a:lumOff val="55000"/>
                </a:srgbClr>
              </a:gs>
              <a:gs pos="83000">
                <a:srgbClr val="A5A5A5">
                  <a:lumMod val="45000"/>
                  <a:lumOff val="55000"/>
                </a:srgbClr>
              </a:gs>
              <a:gs pos="100000">
                <a:srgbClr val="A5A5A5">
                  <a:lumMod val="30000"/>
                  <a:lumOff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華康細圓體" panose="020F0309000000000000" pitchFamily="49" charset="-120"/>
                <a:cs typeface="Times New Roman" panose="02020603050405020304" pitchFamily="18" charset="0"/>
              </a:rPr>
              <a:t>## - 3  </a:t>
            </a:r>
            <a:r>
              <a:rPr lang="zh-TW" sz="2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華康細圓體" panose="020F0309000000000000" pitchFamily="49" charset="-120"/>
                <a:cs typeface="Times New Roman" panose="02020603050405020304" pitchFamily="18" charset="0"/>
              </a:rPr>
              <a:t>人工智慧</a:t>
            </a:r>
            <a:r>
              <a:rPr lang="zh-TW" sz="280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華康細圓體" panose="020F0309000000000000" pitchFamily="49" charset="-120"/>
                <a:cs typeface="Times New Roman" panose="02020603050405020304" pitchFamily="18" charset="0"/>
              </a:rPr>
              <a:t>檢測應用</a:t>
            </a:r>
            <a:endParaRPr lang="zh-TW" sz="2000">
              <a:solidFill>
                <a:srgbClr val="000000"/>
              </a:solidFill>
              <a:effectLst/>
              <a:latin typeface="新細明體" panose="02020500000000000000" pitchFamily="18" charset="-12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779201" y="1616378"/>
            <a:ext cx="309857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en-US" altLang="zh-TW" sz="240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zh-TW" sz="240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產品瑕疵檢測</a:t>
            </a:r>
          </a:p>
          <a:p>
            <a:pPr indent="306070" algn="just">
              <a:spcAft>
                <a:spcPts val="0"/>
              </a:spcAft>
            </a:pP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</a:t>
            </a: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產品瑕疵檢測流程為例，先加載樣本圖像，再進行監督式</a:t>
            </a:r>
            <a:r>
              <a:rPr lang="zh-TW" altLang="zh-TW" sz="240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特徵標記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。經訓練過程後，提報訓練結果並開始</a:t>
            </a:r>
            <a:r>
              <a:rPr lang="zh-TW" altLang="zh-TW" sz="240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驗證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。透過改進後再次訓練，持續提升辨別</a:t>
            </a:r>
            <a:r>
              <a:rPr lang="zh-TW" altLang="zh-TW" sz="240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準確度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，有效完成傳遞通過</a:t>
            </a: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失敗的</a:t>
            </a:r>
            <a:r>
              <a:rPr lang="zh-TW" altLang="zh-TW" sz="240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結果。</a:t>
            </a:r>
            <a:endParaRPr lang="zh-TW" altLang="zh-TW" sz="240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18" y="672994"/>
            <a:ext cx="7797418" cy="604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0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337" y="4142630"/>
            <a:ext cx="3363402" cy="2295877"/>
          </a:xfrm>
          <a:prstGeom prst="rect">
            <a:avLst/>
          </a:prstGeom>
        </p:spPr>
      </p:pic>
      <p:sp>
        <p:nvSpPr>
          <p:cNvPr id="4" name="動作按鈕: 下一項 3">
            <a:hlinkClick r:id="" action="ppaction://hlinkshowjump?jump=nextslide" highlightClick="1"/>
          </p:cNvPr>
          <p:cNvSpPr/>
          <p:nvPr/>
        </p:nvSpPr>
        <p:spPr>
          <a:xfrm>
            <a:off x="8335849" y="5324823"/>
            <a:ext cx="339365" cy="386499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8505532" y="6542201"/>
            <a:ext cx="3387017" cy="2975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600"/>
              </a:lnSpc>
              <a:spcAft>
                <a:spcPts val="0"/>
              </a:spcAft>
            </a:pPr>
            <a:r>
              <a:rPr lang="en-US" altLang="zh-TW" sz="1400">
                <a:solidFill>
                  <a:srgbClr val="000000"/>
                </a:solidFill>
                <a:latin typeface="Times New Roman" panose="02020603050405020304" pitchFamily="18" charset="0"/>
                <a:ea typeface="華康細圓體" panose="020F0309000000000000" pitchFamily="49" charset="-120"/>
                <a:cs typeface="Times New Roman" panose="02020603050405020304" pitchFamily="18" charset="0"/>
              </a:rPr>
              <a:t>www.youtube.com/watch?v=SN3m0Ec8JxE</a:t>
            </a:r>
            <a:endParaRPr lang="zh-TW" altLang="zh-TW" sz="1200">
              <a:solidFill>
                <a:srgbClr val="000000"/>
              </a:solidFill>
              <a:latin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802" y="384900"/>
            <a:ext cx="6700592" cy="615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3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23652" y="1920998"/>
            <a:ext cx="265521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以外觀瑕疵檢測為例</a:t>
            </a:r>
            <a:r>
              <a:rPr lang="zh-TW" altLang="zh-TW" sz="240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，指出</a:t>
            </a:r>
            <a:r>
              <a:rPr lang="zh-TW" altLang="zh-TW" sz="240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銅箔表面</a:t>
            </a:r>
            <a:r>
              <a:rPr lang="zh-TW" altLang="zh-TW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zh-TW" altLang="zh-TW" sz="240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電子零件</a:t>
            </a:r>
            <a:r>
              <a:rPr lang="zh-TW" altLang="zh-TW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、與</a:t>
            </a:r>
            <a:r>
              <a:rPr lang="zh-TW" altLang="zh-TW" sz="240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布料</a:t>
            </a:r>
            <a:r>
              <a:rPr lang="zh-TW" altLang="zh-TW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的正常品與瑕疵品比照圖樣，並呈現有關</a:t>
            </a:r>
            <a:r>
              <a:rPr lang="zh-TW" altLang="zh-TW" sz="2400">
                <a:solidFill>
                  <a:srgbClr val="7030A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門檻</a:t>
            </a:r>
            <a:r>
              <a:rPr lang="en-US" altLang="zh-TW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(Threshold)</a:t>
            </a:r>
            <a:r>
              <a:rPr lang="zh-TW" altLang="zh-TW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圖解黑影部份。</a:t>
            </a:r>
            <a:endParaRPr lang="zh-TW" altLang="en-US" sz="24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360" y="464269"/>
            <a:ext cx="8170780" cy="596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7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230358" y="449756"/>
            <a:ext cx="4769963" cy="6001643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TW" altLang="zh-TW" sz="240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</a:t>
            </a:r>
            <a:r>
              <a:rPr lang="en-US" altLang="zh-TW" sz="240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zh-TW" sz="240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馬達異音偵測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為例，過去處理自動化異音偵測時，檢驗員主要依據</a:t>
            </a:r>
            <a:r>
              <a:rPr lang="zh-TW" altLang="zh-TW" sz="240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經驗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設定各項</a:t>
            </a:r>
            <a:r>
              <a:rPr lang="zh-TW" altLang="zh-TW" sz="240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參數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。然人耳先天侷限與專業經驗</a:t>
            </a:r>
            <a:r>
              <a:rPr lang="zh-TW" altLang="zh-TW" sz="240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傳承困難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，僅能偵測馬達單一轉速，而無法對</a:t>
            </a:r>
            <a:r>
              <a:rPr lang="zh-TW" altLang="zh-TW" sz="240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不同轉速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進行偵測，導致產品出現批間差異。透過</a:t>
            </a: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 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技術檢測馬達異音設備，針對</a:t>
            </a:r>
            <a:r>
              <a:rPr lang="zh-TW" altLang="zh-TW" sz="240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電流、振動與聲音檢測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，先藉由自動化振動傳感器判別於</a:t>
            </a:r>
            <a:r>
              <a:rPr lang="zh-TW" altLang="zh-TW" sz="240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臨界值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內，紀錄馬達聲波品質，進而由</a:t>
            </a: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判別各種</a:t>
            </a:r>
            <a:r>
              <a:rPr lang="zh-TW" altLang="zh-TW" sz="240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異音失效特徵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，確認</a:t>
            </a:r>
            <a:r>
              <a:rPr lang="zh-TW" altLang="zh-TW" sz="240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磨損故障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等因素分析，再交由檢驗員做複檢。運用預測性維護作業，大幅提升檢出率，有效</a:t>
            </a:r>
            <a:r>
              <a:rPr lang="zh-TW" altLang="zh-TW" sz="240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改善不良產品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的問題、降低工作負荷、與增長馬達</a:t>
            </a:r>
            <a:r>
              <a:rPr lang="zh-TW" altLang="zh-TW" sz="240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壽命。</a:t>
            </a:r>
            <a:endParaRPr lang="zh-TW" altLang="zh-TW" sz="200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18" y="660612"/>
            <a:ext cx="6855693" cy="557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19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13206" y="225107"/>
            <a:ext cx="978188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 3D AI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檢測</a:t>
            </a:r>
            <a:r>
              <a:rPr lang="zh-TW" altLang="zh-TW" sz="240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應用</a:t>
            </a:r>
            <a:endParaRPr lang="en-US" altLang="zh-TW" sz="2400" smtClean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endParaRPr lang="zh-TW" altLang="zh-TW" sz="240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304800">
              <a:spcAft>
                <a:spcPts val="0"/>
              </a:spcAft>
            </a:pP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近期</a:t>
            </a: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3D AI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檢測已開始應用各個產業，對於</a:t>
            </a:r>
            <a:r>
              <a:rPr lang="zh-TW" altLang="zh-TW" sz="240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精準行銷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和</a:t>
            </a:r>
            <a:r>
              <a:rPr lang="zh-TW" altLang="zh-TW" sz="240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智慧製造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等領域，具有增加產能、物流、行銷，以及節省企業成本之效益</a:t>
            </a:r>
            <a:r>
              <a:rPr lang="zh-TW" altLang="zh-TW" sz="240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zh-TW" sz="240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13206" y="1925057"/>
            <a:ext cx="7627858" cy="4723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14000"/>
              </a:lnSpc>
              <a:spcAft>
                <a:spcPts val="0"/>
              </a:spcAft>
              <a:buFont typeface="+mj-lt"/>
              <a:buAutoNum type="arabicParenBoth"/>
            </a:pPr>
            <a:r>
              <a:rPr lang="zh-TW" altLang="zh-TW" sz="240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無人機管理系統</a:t>
            </a:r>
          </a:p>
          <a:p>
            <a:pPr lvl="0" indent="304800" algn="just">
              <a:lnSpc>
                <a:spcPct val="114000"/>
              </a:lnSpc>
            </a:pP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無人機巡檢任務可運用於公共領域，包括</a:t>
            </a:r>
            <a:r>
              <a:rPr lang="zh-TW" altLang="zh-TW" sz="240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災害救援</a:t>
            </a:r>
            <a:r>
              <a:rPr lang="en-US" altLang="zh-TW" sz="240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zh-TW" sz="240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如災害巡檢與搜救</a:t>
            </a:r>
            <a:r>
              <a:rPr lang="en-US" altLang="zh-TW" sz="240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zh-TW" sz="240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zh-TW" altLang="zh-TW" sz="2400" smtClean="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場域</a:t>
            </a:r>
            <a:r>
              <a:rPr lang="zh-TW" altLang="zh-TW" sz="240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巡檢</a:t>
            </a:r>
            <a:r>
              <a:rPr lang="en-US" altLang="zh-TW" sz="240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zh-TW" sz="240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如巡邏、農損評估、和空汙監測</a:t>
            </a:r>
            <a:r>
              <a:rPr lang="en-US" altLang="zh-TW" sz="240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zh-TW" sz="240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、及設施檢驗</a:t>
            </a:r>
            <a:r>
              <a:rPr lang="en-US" altLang="zh-TW" sz="240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zh-TW" sz="240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如電塔、軌道、橋樑、風力發電機、港口、與水庫</a:t>
            </a:r>
            <a:r>
              <a:rPr lang="en-US" altLang="zh-TW" sz="240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zh-TW" sz="240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等。考量</a:t>
            </a:r>
            <a:r>
              <a:rPr lang="zh-TW" altLang="zh-TW" sz="240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場域危險</a:t>
            </a:r>
            <a:r>
              <a:rPr lang="zh-TW" altLang="zh-TW" sz="240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程度時，以</a:t>
            </a:r>
            <a:r>
              <a:rPr lang="zh-TW" altLang="zh-TW" sz="240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視距外遙控</a:t>
            </a:r>
            <a:r>
              <a:rPr lang="zh-TW" altLang="zh-TW" sz="240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方式，派遣無人機飛行巡視。利用</a:t>
            </a:r>
            <a:r>
              <a:rPr lang="en-US" altLang="zh-TW" sz="240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5G</a:t>
            </a:r>
            <a:r>
              <a:rPr lang="zh-TW" altLang="zh-TW" sz="240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高速率</a:t>
            </a:r>
            <a:r>
              <a:rPr lang="zh-TW" altLang="zh-TW" sz="240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</a:t>
            </a:r>
            <a:r>
              <a:rPr lang="zh-TW" altLang="zh-TW" sz="240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低延遲</a:t>
            </a:r>
            <a:r>
              <a:rPr lang="zh-TW" altLang="zh-TW" sz="240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的特性，透過</a:t>
            </a:r>
            <a:r>
              <a:rPr lang="zh-TW" altLang="zh-TW" sz="240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紅外線熱顯像</a:t>
            </a:r>
            <a:r>
              <a:rPr lang="zh-TW" altLang="zh-TW" sz="240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及</a:t>
            </a:r>
            <a:r>
              <a:rPr lang="zh-TW" altLang="zh-TW" sz="240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可見光影像器</a:t>
            </a:r>
            <a:r>
              <a:rPr lang="zh-TW" altLang="zh-TW" sz="240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等夜視功能設備，即時傳遞</a:t>
            </a:r>
            <a:r>
              <a:rPr lang="zh-TW" altLang="zh-TW" sz="2400" smtClean="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</a:t>
            </a:r>
            <a:r>
              <a:rPr lang="zh-TW" altLang="zh-TW" sz="240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至</a:t>
            </a:r>
            <a:r>
              <a:rPr lang="zh-TW" altLang="zh-TW" sz="2400" smtClean="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管理</a:t>
            </a:r>
            <a:r>
              <a:rPr lang="zh-TW" altLang="zh-TW" sz="240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系統。經生成</a:t>
            </a:r>
            <a:r>
              <a:rPr lang="en-US" altLang="zh-TW" sz="240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3D</a:t>
            </a:r>
            <a:r>
              <a:rPr lang="zh-TW" altLang="zh-TW" sz="240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可視化模型</a:t>
            </a:r>
            <a:r>
              <a:rPr lang="zh-TW" altLang="zh-TW" sz="240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，以及</a:t>
            </a:r>
            <a:r>
              <a:rPr lang="en-US" altLang="zh-TW" sz="240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zh-TW" sz="240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辨識與偵測，再逐步完成精準資料蒐集與比對，並提出異常通報與分析報告，以供指揮人員評析與對策</a:t>
            </a:r>
            <a:r>
              <a:rPr lang="zh-TW" altLang="zh-TW" sz="2400" smtClean="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擬定。</a:t>
            </a:r>
            <a:endParaRPr lang="zh-TW" altLang="zh-TW" sz="240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動作按鈕: 下一項 5">
            <a:hlinkClick r:id="" action="ppaction://hlinkshowjump?jump=nextslide" highlightClick="1"/>
          </p:cNvPr>
          <p:cNvSpPr/>
          <p:nvPr/>
        </p:nvSpPr>
        <p:spPr>
          <a:xfrm>
            <a:off x="11547835" y="3563332"/>
            <a:ext cx="424206" cy="461913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353" y="4050806"/>
            <a:ext cx="3707284" cy="227464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329353" y="6351012"/>
            <a:ext cx="33966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www.youtube.com/watch?v=m5XZi5Uf6Hk</a:t>
            </a:r>
            <a:endParaRPr lang="zh-TW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69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79" y="594969"/>
            <a:ext cx="8943288" cy="593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15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25311" y="439358"/>
            <a:ext cx="10771696" cy="3416320"/>
          </a:xfrm>
          <a:prstGeom prst="rect">
            <a:avLst/>
          </a:prstGeom>
          <a:solidFill>
            <a:srgbClr val="E9FCFD"/>
          </a:solidFill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en-US" altLang="zh-TW" sz="2400" smtClean="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(2) </a:t>
            </a:r>
            <a:r>
              <a:rPr lang="zh-TW" altLang="zh-TW" sz="2400" smtClean="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智</a:t>
            </a:r>
            <a:r>
              <a:rPr lang="zh-TW" altLang="zh-TW" sz="240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動化物料配送系統</a:t>
            </a:r>
          </a:p>
          <a:p>
            <a:pPr indent="304800" algn="just">
              <a:spcAft>
                <a:spcPts val="0"/>
              </a:spcAft>
            </a:pP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現階段</a:t>
            </a:r>
            <a:r>
              <a:rPr lang="zh-TW" altLang="zh-TW" sz="2400">
                <a:solidFill>
                  <a:srgbClr val="7030A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無人搬運車</a:t>
            </a: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(Automated Guided Vehicle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AGV)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運作於自動化物料配送，在場域空間執行時，具有</a:t>
            </a:r>
            <a:r>
              <a:rPr lang="zh-TW" altLang="zh-TW" sz="2400">
                <a:solidFill>
                  <a:srgbClr val="7030A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降低人力資源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、減少物流成本、下降庫存、提升生產效率、與增加企業競爭等優勢。然而，在實務操作應用時，常發生</a:t>
            </a: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AGV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定位精準誤差的問題。為解決此弱點，可引進</a:t>
            </a:r>
            <a:r>
              <a:rPr lang="en-US" altLang="zh-TW" sz="2400">
                <a:solidFill>
                  <a:srgbClr val="7030A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3D</a:t>
            </a:r>
            <a:r>
              <a:rPr lang="zh-TW" altLang="zh-TW" sz="2400">
                <a:solidFill>
                  <a:srgbClr val="7030A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視覺追蹤技術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，適時辨識與擷取影像，以利精準定位，並配合智慧化機器人協作。員工可使用</a:t>
            </a:r>
            <a:r>
              <a:rPr lang="zh-TW" altLang="zh-TW" sz="240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物聯網</a:t>
            </a: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(Internet of Things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IoT)</a:t>
            </a:r>
            <a:r>
              <a:rPr lang="zh-TW" altLang="zh-TW" sz="240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於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遠端遙控</a:t>
            </a: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AGV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與機器人，透過無軌式</a:t>
            </a: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AGV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自動搬運。開始進料後即可利用</a:t>
            </a: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3D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影像擷取與辨識物料，接著以機器人自動取放與分類，有效達成智動化物料配送</a:t>
            </a:r>
            <a:r>
              <a:rPr lang="zh-TW" altLang="zh-TW" sz="240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任務。</a:t>
            </a:r>
            <a:endParaRPr lang="zh-TW" altLang="zh-TW" sz="240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765" y="3855678"/>
            <a:ext cx="4994828" cy="2827926"/>
          </a:xfrm>
          <a:prstGeom prst="rect">
            <a:avLst/>
          </a:prstGeom>
        </p:spPr>
      </p:pic>
      <p:sp>
        <p:nvSpPr>
          <p:cNvPr id="4" name="動作按鈕: 下一項 3">
            <a:hlinkClick r:id="" action="ppaction://hlinkshowjump?jump=nextslide" highlightClick="1"/>
          </p:cNvPr>
          <p:cNvSpPr/>
          <p:nvPr/>
        </p:nvSpPr>
        <p:spPr>
          <a:xfrm>
            <a:off x="10020693" y="6259398"/>
            <a:ext cx="301658" cy="348792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605699" y="6433794"/>
            <a:ext cx="3156185" cy="2975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600"/>
              </a:lnSpc>
              <a:spcAft>
                <a:spcPts val="0"/>
              </a:spcAft>
            </a:pPr>
            <a:r>
              <a:rPr lang="en-US" altLang="zh-TW" sz="1400">
                <a:solidFill>
                  <a:srgbClr val="000000"/>
                </a:solidFill>
                <a:latin typeface="Times New Roman" panose="02020603050405020304" pitchFamily="18" charset="0"/>
                <a:ea typeface="華康細圓體" panose="020F0309000000000000" pitchFamily="49" charset="-120"/>
                <a:cs typeface="Times New Roman" panose="02020603050405020304" pitchFamily="18" charset="0"/>
              </a:rPr>
              <a:t>www.youtube.com/watch?v=qqZif7jrOtk</a:t>
            </a:r>
            <a:endParaRPr lang="zh-TW" altLang="zh-TW" sz="1200">
              <a:solidFill>
                <a:srgbClr val="000000"/>
              </a:solidFill>
              <a:latin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03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985468" y="973668"/>
            <a:ext cx="4930899" cy="706964"/>
          </a:xfrm>
        </p:spPr>
        <p:txBody>
          <a:bodyPr/>
          <a:lstStyle/>
          <a:p>
            <a:r>
              <a:rPr lang="zh-TW" altLang="en-US" smtClean="0">
                <a:latin typeface="華康細圓體" panose="020F0309000000000000" pitchFamily="49" charset="-120"/>
                <a:ea typeface="華康細圓體" panose="020F0309000000000000" pitchFamily="49" charset="-120"/>
              </a:rPr>
              <a:t>大綱</a:t>
            </a:r>
            <a:endParaRPr lang="zh-TW" altLang="en-US">
              <a:latin typeface="華康細圓體" panose="020F0309000000000000" pitchFamily="49" charset="-120"/>
              <a:ea typeface="華康細圓體" panose="020F0309000000000000" pitchFamily="49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427012" y="2305879"/>
            <a:ext cx="7545788" cy="4198288"/>
          </a:xfrm>
        </p:spPr>
        <p:txBody>
          <a:bodyPr>
            <a:normAutofit/>
          </a:bodyPr>
          <a:lstStyle/>
          <a:p>
            <a:r>
              <a:rPr lang="en-US" altLang="zh-TW" sz="2400" b="1">
                <a:latin typeface="華康細圓體" panose="020F0309000000000000" pitchFamily="49" charset="-120"/>
                <a:ea typeface="華康細圓體" panose="020F0309000000000000" pitchFamily="49" charset="-120"/>
              </a:rPr>
              <a:t>## - 1 </a:t>
            </a:r>
            <a:r>
              <a:rPr lang="zh-TW" altLang="zh-TW" sz="2400" b="1">
                <a:latin typeface="華康細圓體" panose="020F0309000000000000" pitchFamily="49" charset="-120"/>
                <a:ea typeface="華康細圓體" panose="020F0309000000000000" pitchFamily="49" charset="-120"/>
              </a:rPr>
              <a:t>影象分割介紹</a:t>
            </a:r>
            <a:endParaRPr lang="zh-TW" altLang="zh-TW" sz="2400">
              <a:latin typeface="華康細圓體" panose="020F0309000000000000" pitchFamily="49" charset="-120"/>
              <a:ea typeface="華康細圓體" panose="020F0309000000000000" pitchFamily="49" charset="-120"/>
            </a:endParaRPr>
          </a:p>
          <a:p>
            <a:r>
              <a:rPr lang="en-US" altLang="zh-TW" sz="2400" b="1">
                <a:latin typeface="華康細圓體" panose="020F0309000000000000" pitchFamily="49" charset="-120"/>
                <a:ea typeface="華康細圓體" panose="020F0309000000000000" pitchFamily="49" charset="-120"/>
              </a:rPr>
              <a:t>## - 2 </a:t>
            </a:r>
            <a:r>
              <a:rPr lang="zh-TW" altLang="zh-TW" sz="2400" b="1">
                <a:latin typeface="華康細圓體" panose="020F0309000000000000" pitchFamily="49" charset="-120"/>
                <a:ea typeface="華康細圓體" panose="020F0309000000000000" pitchFamily="49" charset="-120"/>
              </a:rPr>
              <a:t>監督式學習</a:t>
            </a:r>
            <a:r>
              <a:rPr lang="en-US" altLang="zh-TW" sz="2400" b="1">
                <a:latin typeface="華康細圓體" panose="020F0309000000000000" pitchFamily="49" charset="-120"/>
                <a:ea typeface="華康細圓體" panose="020F0309000000000000" pitchFamily="49" charset="-120"/>
              </a:rPr>
              <a:t>:</a:t>
            </a:r>
            <a:r>
              <a:rPr lang="zh-TW" altLang="zh-TW" sz="2400" b="1">
                <a:latin typeface="華康細圓體" panose="020F0309000000000000" pitchFamily="49" charset="-120"/>
                <a:ea typeface="華康細圓體" panose="020F0309000000000000" pitchFamily="49" charset="-120"/>
              </a:rPr>
              <a:t>醫療影像應用</a:t>
            </a:r>
            <a:endParaRPr lang="zh-TW" altLang="zh-TW" sz="2400">
              <a:latin typeface="華康細圓體" panose="020F0309000000000000" pitchFamily="49" charset="-120"/>
              <a:ea typeface="華康細圓體" panose="020F0309000000000000" pitchFamily="49" charset="-120"/>
            </a:endParaRPr>
          </a:p>
          <a:p>
            <a:r>
              <a:rPr lang="en-US" altLang="zh-TW" sz="2400" b="1">
                <a:latin typeface="華康細圓體" panose="020F0309000000000000" pitchFamily="49" charset="-120"/>
                <a:ea typeface="華康細圓體" panose="020F0309000000000000" pitchFamily="49" charset="-120"/>
              </a:rPr>
              <a:t>## - 3 </a:t>
            </a:r>
            <a:r>
              <a:rPr lang="zh-TW" altLang="zh-TW" sz="2400" b="1">
                <a:latin typeface="華康細圓體" panose="020F0309000000000000" pitchFamily="49" charset="-120"/>
                <a:ea typeface="華康細圓體" panose="020F0309000000000000" pitchFamily="49" charset="-120"/>
              </a:rPr>
              <a:t>人工智慧檢測應用</a:t>
            </a:r>
            <a:endParaRPr lang="zh-TW" altLang="zh-TW" sz="2400">
              <a:latin typeface="華康細圓體" panose="020F0309000000000000" pitchFamily="49" charset="-120"/>
              <a:ea typeface="華康細圓體" panose="020F0309000000000000" pitchFamily="49" charset="-120"/>
            </a:endParaRPr>
          </a:p>
          <a:p>
            <a:r>
              <a:rPr lang="en-US" altLang="zh-TW" sz="2400" b="1">
                <a:latin typeface="華康細圓體" panose="020F0309000000000000" pitchFamily="49" charset="-120"/>
                <a:ea typeface="華康細圓體" panose="020F0309000000000000" pitchFamily="49" charset="-120"/>
              </a:rPr>
              <a:t>## - 4 </a:t>
            </a:r>
            <a:r>
              <a:rPr lang="zh-TW" altLang="zh-TW" sz="2400" b="1">
                <a:latin typeface="華康細圓體" panose="020F0309000000000000" pitchFamily="49" charset="-120"/>
                <a:ea typeface="華康細圓體" panose="020F0309000000000000" pitchFamily="49" charset="-120"/>
              </a:rPr>
              <a:t>影象融合介紹 </a:t>
            </a:r>
            <a:endParaRPr lang="zh-TW" altLang="zh-TW" sz="2400">
              <a:latin typeface="華康細圓體" panose="020F0309000000000000" pitchFamily="49" charset="-120"/>
              <a:ea typeface="華康細圓體" panose="020F0309000000000000" pitchFamily="49" charset="-120"/>
            </a:endParaRPr>
          </a:p>
          <a:p>
            <a:r>
              <a:rPr lang="en-US" altLang="zh-TW" sz="2400" b="1">
                <a:latin typeface="華康細圓體" panose="020F0309000000000000" pitchFamily="49" charset="-120"/>
                <a:ea typeface="華康細圓體" panose="020F0309000000000000" pitchFamily="49" charset="-120"/>
              </a:rPr>
              <a:t>## - 5 </a:t>
            </a:r>
            <a:r>
              <a:rPr lang="zh-TW" altLang="zh-TW" sz="2400" b="1">
                <a:latin typeface="華康細圓體" panose="020F0309000000000000" pitchFamily="49" charset="-120"/>
                <a:ea typeface="華康細圓體" panose="020F0309000000000000" pitchFamily="49" charset="-120"/>
              </a:rPr>
              <a:t>程式</a:t>
            </a:r>
            <a:r>
              <a:rPr lang="en-US" altLang="zh-TW" sz="2400" b="1">
                <a:latin typeface="華康細圓體" panose="020F0309000000000000" pitchFamily="49" charset="-120"/>
                <a:ea typeface="華康細圓體" panose="020F0309000000000000" pitchFamily="49" charset="-120"/>
              </a:rPr>
              <a:t>: </a:t>
            </a:r>
            <a:r>
              <a:rPr lang="zh-TW" altLang="zh-TW" sz="2400" b="1">
                <a:latin typeface="華康細圓體" panose="020F0309000000000000" pitchFamily="49" charset="-120"/>
                <a:ea typeface="華康細圓體" panose="020F0309000000000000" pitchFamily="49" charset="-120"/>
              </a:rPr>
              <a:t>編輯圖像</a:t>
            </a:r>
            <a:endParaRPr lang="zh-TW" altLang="zh-TW" sz="2400">
              <a:latin typeface="華康細圓體" panose="020F0309000000000000" pitchFamily="49" charset="-120"/>
              <a:ea typeface="華康細圓體" panose="020F0309000000000000" pitchFamily="49" charset="-120"/>
            </a:endParaRPr>
          </a:p>
          <a:p>
            <a:r>
              <a:rPr lang="en-US" altLang="zh-TW" sz="2400" b="1">
                <a:latin typeface="華康細圓體" panose="020F0309000000000000" pitchFamily="49" charset="-120"/>
                <a:ea typeface="華康細圓體" panose="020F0309000000000000" pitchFamily="49" charset="-120"/>
              </a:rPr>
              <a:t>## - 6 </a:t>
            </a:r>
            <a:r>
              <a:rPr lang="zh-TW" altLang="zh-TW" sz="2400" b="1">
                <a:latin typeface="華康細圓體" panose="020F0309000000000000" pitchFamily="49" charset="-120"/>
                <a:ea typeface="華康細圓體" panose="020F0309000000000000" pitchFamily="49" charset="-120"/>
              </a:rPr>
              <a:t>程式</a:t>
            </a:r>
            <a:r>
              <a:rPr lang="en-US" altLang="zh-TW" sz="2400" b="1">
                <a:latin typeface="華康細圓體" panose="020F0309000000000000" pitchFamily="49" charset="-120"/>
                <a:ea typeface="華康細圓體" panose="020F0309000000000000" pitchFamily="49" charset="-120"/>
              </a:rPr>
              <a:t>: </a:t>
            </a:r>
            <a:r>
              <a:rPr lang="zh-TW" altLang="zh-TW" sz="2400" b="1">
                <a:latin typeface="華康細圓體" panose="020F0309000000000000" pitchFamily="49" charset="-120"/>
                <a:ea typeface="華康細圓體" panose="020F0309000000000000" pitchFamily="49" charset="-120"/>
              </a:rPr>
              <a:t>圖像分割與標記</a:t>
            </a:r>
            <a:endParaRPr lang="zh-TW" altLang="zh-TW" sz="2400">
              <a:latin typeface="華康細圓體" panose="020F0309000000000000" pitchFamily="49" charset="-120"/>
              <a:ea typeface="華康細圓體" panose="020F0309000000000000" pitchFamily="49" charset="-120"/>
            </a:endParaRPr>
          </a:p>
          <a:p>
            <a:r>
              <a:rPr lang="en-US" altLang="zh-TW" sz="2400" b="1">
                <a:latin typeface="華康細圓體" panose="020F0309000000000000" pitchFamily="49" charset="-120"/>
                <a:ea typeface="華康細圓體" panose="020F0309000000000000" pitchFamily="49" charset="-120"/>
              </a:rPr>
              <a:t>## - 7 </a:t>
            </a:r>
            <a:r>
              <a:rPr lang="zh-TW" altLang="zh-TW" sz="2400" b="1">
                <a:latin typeface="華康細圓體" panose="020F0309000000000000" pitchFamily="49" charset="-120"/>
                <a:ea typeface="華康細圓體" panose="020F0309000000000000" pitchFamily="49" charset="-120"/>
              </a:rPr>
              <a:t>程式</a:t>
            </a:r>
            <a:r>
              <a:rPr lang="en-US" altLang="zh-TW" sz="2400" b="1">
                <a:latin typeface="華康細圓體" panose="020F0309000000000000" pitchFamily="49" charset="-120"/>
                <a:ea typeface="華康細圓體" panose="020F0309000000000000" pitchFamily="49" charset="-120"/>
              </a:rPr>
              <a:t>: </a:t>
            </a:r>
            <a:r>
              <a:rPr lang="zh-TW" altLang="zh-TW" sz="2400" b="1">
                <a:latin typeface="華康細圓體" panose="020F0309000000000000" pitchFamily="49" charset="-120"/>
                <a:ea typeface="華康細圓體" panose="020F0309000000000000" pitchFamily="49" charset="-120"/>
              </a:rPr>
              <a:t>影像融合</a:t>
            </a:r>
            <a:endParaRPr lang="zh-TW" altLang="zh-TW" sz="2400">
              <a:latin typeface="華康細圓體" panose="020F0309000000000000" pitchFamily="49" charset="-120"/>
              <a:ea typeface="華康細圓體" panose="020F0309000000000000" pitchFamily="49" charset="-120"/>
            </a:endParaRPr>
          </a:p>
          <a:p>
            <a:r>
              <a:rPr lang="zh-TW" altLang="zh-TW" sz="2400" b="1">
                <a:latin typeface="華康細圓體" panose="020F0309000000000000" pitchFamily="49" charset="-120"/>
                <a:ea typeface="華康細圓體" panose="020F0309000000000000" pitchFamily="49" charset="-120"/>
              </a:rPr>
              <a:t>範例</a:t>
            </a:r>
            <a:r>
              <a:rPr lang="en-US" altLang="zh-TW" sz="2400" b="1">
                <a:latin typeface="華康細圓體" panose="020F0309000000000000" pitchFamily="49" charset="-120"/>
                <a:ea typeface="華康細圓體" panose="020F0309000000000000" pitchFamily="49" charset="-120"/>
              </a:rPr>
              <a:t>: </a:t>
            </a:r>
            <a:r>
              <a:rPr lang="zh-TW" altLang="zh-TW" sz="2400" b="1">
                <a:latin typeface="華康細圓體" panose="020F0309000000000000" pitchFamily="49" charset="-120"/>
                <a:ea typeface="華康細圓體" panose="020F0309000000000000" pitchFamily="49" charset="-120"/>
              </a:rPr>
              <a:t>編輯圖像、腦瘤圖像</a:t>
            </a:r>
            <a:endParaRPr lang="zh-TW" altLang="zh-TW" sz="2400">
              <a:latin typeface="華康細圓體" panose="020F0309000000000000" pitchFamily="49" charset="-120"/>
              <a:ea typeface="華康細圓體" panose="020F0309000000000000" pitchFamily="49" charset="-120"/>
            </a:endParaRPr>
          </a:p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159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79" y="339218"/>
            <a:ext cx="8010821" cy="646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0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76562" y="388012"/>
            <a:ext cx="32294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en-US" altLang="zh-TW" sz="240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(3) 3D </a:t>
            </a: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女性體型檢測</a:t>
            </a:r>
            <a:endParaRPr lang="zh-TW" altLang="zh-TW" sz="200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0240" y="963250"/>
            <a:ext cx="10982435" cy="1569660"/>
          </a:xfrm>
          <a:prstGeom prst="rect">
            <a:avLst/>
          </a:prstGeom>
          <a:solidFill>
            <a:srgbClr val="E9FCFD"/>
          </a:solidFill>
        </p:spPr>
        <p:txBody>
          <a:bodyPr wrap="square">
            <a:spAutoFit/>
          </a:bodyPr>
          <a:lstStyle/>
          <a:p>
            <a:pPr indent="306070" algn="just">
              <a:spcAft>
                <a:spcPts val="0"/>
              </a:spcAft>
            </a:pP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華歌爾公司所設立「人因科學研究室」，致力於女性消費者的體型</a:t>
            </a:r>
            <a:r>
              <a:rPr lang="zh-TW" altLang="zh-TW" sz="240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大數據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建置，於</a:t>
            </a: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2020 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年首次發表「</a:t>
            </a: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3D AI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體型檢測」。消費者可於</a:t>
            </a: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秒內檢測出專屬體型數據之量身體驗，配合智慧推薦系統提供合適女性用品，透過專業諮詢服務，使消費者獲取年齡增長對體型和體質變化狀況的知識，搭配</a:t>
            </a:r>
            <a:r>
              <a:rPr lang="zh-TW" altLang="zh-TW" sz="240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適齡</a:t>
            </a:r>
            <a:r>
              <a:rPr lang="zh-TW" altLang="zh-TW" sz="2400" smtClean="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商品</a:t>
            </a:r>
            <a:r>
              <a:rPr lang="zh-TW" altLang="zh-TW" sz="240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zh-TW" sz="240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78" y="2646483"/>
            <a:ext cx="7280587" cy="4047182"/>
          </a:xfrm>
          <a:prstGeom prst="rect">
            <a:avLst/>
          </a:prstGeom>
        </p:spPr>
      </p:pic>
      <p:pic>
        <p:nvPicPr>
          <p:cNvPr id="1026" name="Picture 2" descr="翁章梁將佐登妮絲城堡生技園區列文化政績王育敏譏諷| 雲嘉南| 地方| 聯合新聞網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502" y="2733771"/>
            <a:ext cx="4158125" cy="3214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7738501" y="6357606"/>
            <a:ext cx="27238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udn.com/news/story/7326/6610781</a:t>
            </a:r>
            <a:endParaRPr lang="zh-TW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738501" y="5948312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佐登妮絲城堡生技園區</a:t>
            </a:r>
            <a:endParaRPr lang="zh-TW" altLang="en-US" b="1" i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7329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208000"/>
          <p:cNvSpPr txBox="1"/>
          <p:nvPr/>
        </p:nvSpPr>
        <p:spPr>
          <a:xfrm>
            <a:off x="686706" y="349816"/>
            <a:ext cx="5219065" cy="502285"/>
          </a:xfrm>
          <a:prstGeom prst="rect">
            <a:avLst/>
          </a:prstGeom>
          <a:gradFill flip="none" rotWithShape="1">
            <a:gsLst>
              <a:gs pos="0">
                <a:srgbClr val="A5A5A5">
                  <a:lumMod val="5000"/>
                  <a:lumOff val="95000"/>
                </a:srgbClr>
              </a:gs>
              <a:gs pos="74000">
                <a:srgbClr val="A5A5A5">
                  <a:lumMod val="45000"/>
                  <a:lumOff val="55000"/>
                </a:srgbClr>
              </a:gs>
              <a:gs pos="83000">
                <a:srgbClr val="A5A5A5">
                  <a:lumMod val="45000"/>
                  <a:lumOff val="55000"/>
                </a:srgbClr>
              </a:gs>
              <a:gs pos="100000">
                <a:srgbClr val="A5A5A5">
                  <a:lumMod val="30000"/>
                  <a:lumOff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## - 4  </a:t>
            </a:r>
            <a:r>
              <a:rPr lang="zh-TW" sz="280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影象融合介紹</a:t>
            </a:r>
            <a:endParaRPr lang="zh-TW" sz="2000">
              <a:solidFill>
                <a:srgbClr val="000000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86706" y="1076823"/>
            <a:ext cx="972531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TW" altLang="zh-TW" sz="2400" smtClean="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</a:t>
            </a:r>
            <a:r>
              <a:rPr lang="zh-TW" altLang="zh-TW" sz="240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象融合</a:t>
            </a: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(Image Blending)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乃將兩張不同的圖像進行</a:t>
            </a:r>
            <a:r>
              <a:rPr lang="zh-TW" altLang="zh-TW" sz="240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疊加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，並設定各</a:t>
            </a:r>
            <a:r>
              <a:rPr lang="zh-TW" altLang="zh-TW" sz="240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圖像與遮罩</a:t>
            </a: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(Mask)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之像素顏色</a:t>
            </a:r>
            <a:r>
              <a:rPr lang="zh-TW" altLang="zh-TW" sz="240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權重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，經圖像融合轉換後，令人感覺到</a:t>
            </a:r>
            <a:r>
              <a:rPr lang="zh-TW" altLang="zh-TW" sz="240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混合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或</a:t>
            </a:r>
            <a:r>
              <a:rPr lang="zh-TW" altLang="zh-TW" sz="240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透明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的嶄新視覺意境。例如</a:t>
            </a:r>
            <a:r>
              <a:rPr lang="zh-TW" altLang="zh-TW" sz="240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無縫融合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zh-TW" altLang="zh-TW" sz="240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顏色改變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zh-TW" altLang="zh-TW" sz="240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理紋變換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等</a:t>
            </a:r>
            <a:r>
              <a:rPr lang="zh-TW" altLang="zh-TW" sz="240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。電影</a:t>
            </a:r>
            <a:r>
              <a:rPr lang="zh-TW" altLang="zh-TW" sz="240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「阿甘正傳」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劇照，男主角湯姆漢克與美國前總統甘迺迪的對話，即利用無縫融合特效。</a:t>
            </a:r>
            <a:endParaRPr lang="zh-TW" altLang="zh-TW" sz="200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8" y="2667786"/>
            <a:ext cx="6123300" cy="400015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95" y="5836222"/>
            <a:ext cx="5114925" cy="714375"/>
          </a:xfrm>
          <a:prstGeom prst="rect">
            <a:avLst/>
          </a:prstGeom>
        </p:spPr>
      </p:pic>
      <p:pic>
        <p:nvPicPr>
          <p:cNvPr id="6" name="圖片 5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985" y="3240536"/>
            <a:ext cx="4347264" cy="2387265"/>
          </a:xfrm>
          <a:prstGeom prst="rect">
            <a:avLst/>
          </a:prstGeom>
        </p:spPr>
      </p:pic>
      <p:sp>
        <p:nvSpPr>
          <p:cNvPr id="7" name="動作按鈕: 下一項 6">
            <a:hlinkClick r:id="" action="ppaction://hlinkshowjump?jump=nextslide" highlightClick="1"/>
          </p:cNvPr>
          <p:cNvSpPr/>
          <p:nvPr/>
        </p:nvSpPr>
        <p:spPr>
          <a:xfrm>
            <a:off x="367645" y="5260157"/>
            <a:ext cx="319061" cy="32051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70910" y="6483278"/>
            <a:ext cx="33581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www.youtube.com/watch?v=2N6e7vFtNuY</a:t>
            </a:r>
            <a:endParaRPr lang="zh-TW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86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5055" y="175584"/>
            <a:ext cx="972531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zh-TW" altLang="zh-TW" sz="240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影象融合公式</a:t>
            </a:r>
          </a:p>
          <a:p>
            <a:pPr indent="304800" algn="just">
              <a:spcAft>
                <a:spcPts val="0"/>
              </a:spcAft>
            </a:pPr>
            <a:r>
              <a:rPr lang="zh-TW" altLang="zh-TW" sz="240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象融合過程與公式，觀察兩個相同四邊形的</a:t>
            </a:r>
            <a:r>
              <a:rPr lang="zh-TW" altLang="zh-TW" sz="240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理紋圖片融合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。首先，</a:t>
            </a:r>
            <a:r>
              <a:rPr lang="zh-TW" altLang="zh-TW" sz="2400">
                <a:solidFill>
                  <a:srgbClr val="7030A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第一層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是由來源</a:t>
            </a: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(Source)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與終點</a:t>
            </a: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(Destination)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圖片之像素顏色</a:t>
            </a: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(Pixel Color)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，分別乘上遮罩</a:t>
            </a: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(Mask)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之像素顏色融合因子值</a:t>
            </a: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如</a:t>
            </a: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Source Alpha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和</a:t>
            </a: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One)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相加，得到</a:t>
            </a:r>
            <a:r>
              <a:rPr lang="zh-TW" altLang="zh-TW" sz="240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第二層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兩個圖片後，繼續融合成為</a:t>
            </a:r>
            <a:r>
              <a:rPr lang="zh-TW" altLang="zh-TW" sz="240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第三層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新視野的影象融合。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75" y="2198900"/>
            <a:ext cx="626745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73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0215" y="2087740"/>
            <a:ext cx="298515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影象融合會受到</a:t>
            </a:r>
            <a:r>
              <a:rPr lang="zh-TW" altLang="zh-TW" sz="240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遮罩</a:t>
            </a:r>
            <a:r>
              <a:rPr lang="en-US" altLang="zh-TW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(Mask)</a:t>
            </a:r>
            <a:r>
              <a:rPr lang="zh-TW" altLang="zh-TW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之像素</a:t>
            </a:r>
            <a:r>
              <a:rPr lang="en-US" altLang="zh-TW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(Pixel)</a:t>
            </a:r>
            <a:r>
              <a:rPr lang="zh-TW" altLang="zh-TW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顏色權重的關鍵性影響，而產生不同融合</a:t>
            </a:r>
            <a:r>
              <a:rPr lang="zh-TW" altLang="zh-TW" sz="240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視覺的</a:t>
            </a:r>
            <a:r>
              <a:rPr lang="zh-TW" altLang="zh-TW" sz="2400" smtClean="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差異</a:t>
            </a:r>
            <a:r>
              <a:rPr lang="zh-TW" altLang="zh-TW" sz="240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sz="24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843" y="606751"/>
            <a:ext cx="7532514" cy="533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07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2762" y="263621"/>
            <a:ext cx="957449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en-US" altLang="zh-TW" sz="2400" smtClean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2. </a:t>
            </a:r>
            <a:r>
              <a:rPr lang="zh-TW" altLang="zh-TW" sz="2400" smtClean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影</a:t>
            </a:r>
            <a:r>
              <a:rPr lang="zh-TW" altLang="zh-TW" sz="240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象融合技術</a:t>
            </a:r>
          </a:p>
          <a:p>
            <a:pPr algn="just">
              <a:spcAft>
                <a:spcPts val="0"/>
              </a:spcAft>
            </a:pPr>
            <a:r>
              <a:rPr lang="en-US" altLang="zh-TW" sz="240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   </a:t>
            </a:r>
            <a:r>
              <a:rPr lang="zh-TW" altLang="zh-TW" sz="240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有關影象融合技術，大致包括</a:t>
            </a:r>
            <a:r>
              <a:rPr lang="en-US" altLang="zh-TW" sz="240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zh-TW" sz="240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項</a:t>
            </a:r>
            <a:r>
              <a:rPr lang="en-US" altLang="zh-TW" sz="240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: </a:t>
            </a:r>
            <a:r>
              <a:rPr lang="zh-TW" altLang="zh-TW" sz="2400">
                <a:solidFill>
                  <a:schemeClr val="accent5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剪切粘貼</a:t>
            </a:r>
            <a:r>
              <a:rPr lang="en-US" altLang="zh-TW" sz="240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(Cut-and-Paste)</a:t>
            </a:r>
            <a:r>
              <a:rPr lang="zh-TW" altLang="zh-TW" sz="240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40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Alpha</a:t>
            </a:r>
            <a:r>
              <a:rPr lang="zh-TW" altLang="zh-TW" sz="240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融合</a:t>
            </a:r>
            <a:r>
              <a:rPr lang="zh-TW" altLang="zh-TW" sz="240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zh-TW" altLang="zh-TW" sz="2400" smtClean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多</a:t>
            </a:r>
            <a:r>
              <a:rPr lang="zh-TW" altLang="zh-TW" sz="240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頻段融合</a:t>
            </a:r>
            <a:r>
              <a:rPr lang="en-US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(Multi-band Blending)</a:t>
            </a:r>
            <a:r>
              <a:rPr lang="zh-TW" altLang="zh-TW" sz="24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zh-TW" altLang="zh-TW" sz="240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泊松融合</a:t>
            </a:r>
            <a:r>
              <a:rPr lang="en-US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(Poisson Blending)</a:t>
            </a:r>
            <a:r>
              <a:rPr lang="zh-TW" altLang="zh-TW" sz="24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、和</a:t>
            </a:r>
            <a:r>
              <a:rPr lang="zh-TW" altLang="zh-TW" sz="240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統一梯度圖像處理框架</a:t>
            </a:r>
            <a:r>
              <a:rPr lang="en-US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(GradientShop Framework</a:t>
            </a:r>
            <a:r>
              <a:rPr lang="en-US" altLang="zh-TW" sz="240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zh-TW" sz="240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。</a:t>
            </a:r>
            <a:endParaRPr lang="zh-TW" altLang="en-US" sz="24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377" y="1833281"/>
            <a:ext cx="4689966" cy="431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5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310" y="226244"/>
            <a:ext cx="6286500" cy="644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93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671" y="594967"/>
            <a:ext cx="8063956" cy="148835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671" y="2083322"/>
            <a:ext cx="8045246" cy="288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15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695" y="432258"/>
            <a:ext cx="7910782" cy="585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325" y="877129"/>
            <a:ext cx="9303553" cy="536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21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207336"/>
          <p:cNvSpPr txBox="1"/>
          <p:nvPr/>
        </p:nvSpPr>
        <p:spPr>
          <a:xfrm>
            <a:off x="623998" y="315387"/>
            <a:ext cx="5219065" cy="502285"/>
          </a:xfrm>
          <a:prstGeom prst="rect">
            <a:avLst/>
          </a:prstGeom>
          <a:gradFill flip="none" rotWithShape="1">
            <a:gsLst>
              <a:gs pos="0">
                <a:srgbClr val="A5A5A5">
                  <a:lumMod val="5000"/>
                  <a:lumOff val="95000"/>
                </a:srgbClr>
              </a:gs>
              <a:gs pos="74000">
                <a:srgbClr val="A5A5A5">
                  <a:lumMod val="45000"/>
                  <a:lumOff val="55000"/>
                </a:srgbClr>
              </a:gs>
              <a:gs pos="83000">
                <a:srgbClr val="A5A5A5">
                  <a:lumMod val="45000"/>
                  <a:lumOff val="55000"/>
                </a:srgbClr>
              </a:gs>
              <a:gs pos="100000">
                <a:srgbClr val="A5A5A5">
                  <a:lumMod val="30000"/>
                  <a:lumOff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## - 1 </a:t>
            </a:r>
            <a:r>
              <a:rPr lang="zh-TW" sz="280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影象分割介紹</a:t>
            </a:r>
            <a:endParaRPr lang="zh-TW" sz="2800">
              <a:solidFill>
                <a:srgbClr val="000000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23998" y="1049025"/>
            <a:ext cx="97365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2017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年全球首創</a:t>
            </a: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繪畫機器人</a:t>
            </a: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─Andy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，以</a:t>
            </a:r>
            <a:r>
              <a:rPr lang="zh-TW" altLang="zh-TW" sz="240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影像生成技術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為核心，經</a:t>
            </a:r>
            <a:r>
              <a:rPr lang="zh-TW" altLang="zh-TW" sz="240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深度學習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模式精準分析與學習巨量圖像，採用人臉辨識、圖形分割技術，提升繪畫能力。用戶上傳自拍照後，</a:t>
            </a: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Andy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僅需</a:t>
            </a: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2-3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秒畫出</a:t>
            </a:r>
            <a:r>
              <a:rPr lang="zh-TW" altLang="zh-TW" sz="240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插畫風格</a:t>
            </a:r>
            <a:r>
              <a:rPr lang="zh-TW" altLang="zh-TW" sz="240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人像。</a:t>
            </a:r>
            <a:endParaRPr lang="zh-TW" altLang="zh-TW" sz="200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069" y="2315856"/>
            <a:ext cx="589597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06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929" y="286290"/>
            <a:ext cx="7331485" cy="615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98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22" y="4042056"/>
            <a:ext cx="4226297" cy="2389064"/>
          </a:xfrm>
          <a:prstGeom prst="rect">
            <a:avLst/>
          </a:prstGeom>
        </p:spPr>
      </p:pic>
      <p:sp>
        <p:nvSpPr>
          <p:cNvPr id="4" name="動作按鈕: 下一項 3">
            <a:hlinkClick r:id="" action="ppaction://hlinkshowjump?jump=nextslide" highlightClick="1"/>
          </p:cNvPr>
          <p:cNvSpPr/>
          <p:nvPr/>
        </p:nvSpPr>
        <p:spPr>
          <a:xfrm>
            <a:off x="3592193" y="6120035"/>
            <a:ext cx="273377" cy="31108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12122" y="6495061"/>
            <a:ext cx="3387017" cy="2975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600"/>
              </a:lnSpc>
              <a:spcAft>
                <a:spcPts val="0"/>
              </a:spcAft>
            </a:pPr>
            <a:r>
              <a:rPr lang="en-US" altLang="zh-TW" sz="1400">
                <a:solidFill>
                  <a:srgbClr val="000000"/>
                </a:solidFill>
                <a:latin typeface="Times New Roman" panose="02020603050405020304" pitchFamily="18" charset="0"/>
                <a:ea typeface="華康細圓體" panose="020F0309000000000000" pitchFamily="49" charset="-120"/>
                <a:cs typeface="Times New Roman" panose="02020603050405020304" pitchFamily="18" charset="0"/>
              </a:rPr>
              <a:t>www.youtube.com/watch?v=I-EIVlHvHRM</a:t>
            </a:r>
            <a:endParaRPr lang="zh-TW" altLang="zh-TW" sz="1200">
              <a:solidFill>
                <a:srgbClr val="000000"/>
              </a:solidFill>
              <a:latin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9592" y="244017"/>
            <a:ext cx="6852650" cy="370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18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7644" y="273589"/>
            <a:ext cx="11425287" cy="230832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en-US" altLang="zh-TW" sz="2400" smtClean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3. </a:t>
            </a:r>
            <a:r>
              <a:rPr lang="zh-TW" altLang="zh-TW" sz="2400" smtClean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圖像</a:t>
            </a:r>
            <a:r>
              <a:rPr lang="zh-TW" altLang="zh-TW" sz="240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金字塔</a:t>
            </a:r>
          </a:p>
          <a:p>
            <a:pPr indent="304800" algn="just">
              <a:spcAft>
                <a:spcPts val="0"/>
              </a:spcAft>
            </a:pPr>
            <a:r>
              <a:rPr lang="zh-TW" altLang="zh-TW" sz="2400">
                <a:solidFill>
                  <a:srgbClr val="12121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圖像縮放適用於圖像的分割與融合，乃原始圖像集合以</a:t>
            </a:r>
            <a:r>
              <a:rPr lang="zh-TW" altLang="zh-TW" sz="240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金字塔形狀排列</a:t>
            </a:r>
            <a:r>
              <a:rPr lang="zh-TW" altLang="zh-TW" sz="2400">
                <a:solidFill>
                  <a:srgbClr val="12121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，頂端為低分辨率的</a:t>
            </a:r>
            <a:r>
              <a:rPr lang="zh-TW" altLang="zh-TW" sz="240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最小圖像</a:t>
            </a:r>
            <a:r>
              <a:rPr lang="zh-TW" altLang="zh-TW" sz="2400">
                <a:solidFill>
                  <a:srgbClr val="12121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，梯次向下逐一採樣至</a:t>
            </a:r>
            <a:r>
              <a:rPr lang="zh-TW" altLang="zh-TW" sz="240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底部停止</a:t>
            </a:r>
            <a:r>
              <a:rPr lang="zh-TW" altLang="zh-TW" sz="2400">
                <a:solidFill>
                  <a:srgbClr val="12121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。此時，底部呈現圖像</a:t>
            </a:r>
            <a:r>
              <a:rPr lang="zh-TW" altLang="zh-TW" sz="240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最大且分辨率最高</a:t>
            </a:r>
            <a:r>
              <a:rPr lang="zh-TW" altLang="zh-TW" sz="2400">
                <a:solidFill>
                  <a:srgbClr val="12121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。常見於</a:t>
            </a:r>
            <a:r>
              <a:rPr lang="zh-TW" altLang="zh-TW" sz="240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多頻段融合與泊松融合</a:t>
            </a:r>
            <a:r>
              <a:rPr lang="zh-TW" altLang="zh-TW" sz="2400">
                <a:solidFill>
                  <a:srgbClr val="12121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使用，以呈現增強和自然視覺的效果。圖像金字塔可分為</a:t>
            </a:r>
            <a:r>
              <a:rPr lang="zh-TW" altLang="zh-TW" sz="240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高斯金字塔</a:t>
            </a:r>
            <a:r>
              <a:rPr lang="en-US" altLang="zh-TW" sz="2400">
                <a:solidFill>
                  <a:srgbClr val="12121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(Gaussian Pyramid)</a:t>
            </a:r>
            <a:r>
              <a:rPr lang="zh-TW" altLang="zh-TW" sz="2400">
                <a:solidFill>
                  <a:srgbClr val="12121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</a:t>
            </a:r>
            <a:r>
              <a:rPr lang="zh-TW" altLang="zh-TW" sz="240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拉普拉斯金字塔</a:t>
            </a:r>
            <a:r>
              <a:rPr lang="en-US" altLang="zh-TW" sz="2400">
                <a:solidFill>
                  <a:srgbClr val="12121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(Laplacian Pyramid</a:t>
            </a:r>
            <a:r>
              <a:rPr lang="en-US" altLang="zh-TW" sz="2400" smtClean="0">
                <a:solidFill>
                  <a:srgbClr val="12121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zh-TW" sz="2400" smtClean="0">
                <a:solidFill>
                  <a:srgbClr val="12121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。</a:t>
            </a:r>
            <a:endParaRPr lang="zh-TW" altLang="zh-TW" sz="240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74483" y="3092203"/>
            <a:ext cx="1145042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>
              <a:spcAft>
                <a:spcPts val="0"/>
              </a:spcAft>
              <a:buFont typeface="+mj-lt"/>
              <a:buAutoNum type="arabicParenBoth"/>
            </a:pPr>
            <a:r>
              <a:rPr lang="zh-TW" altLang="zh-TW" sz="2400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高斯金字塔</a:t>
            </a:r>
            <a:r>
              <a:rPr lang="en-US" altLang="zh-TW" sz="2400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(Gaussian Pyramid):</a:t>
            </a:r>
            <a:endParaRPr lang="zh-TW" altLang="zh-TW" sz="2400" smtClean="0">
              <a:solidFill>
                <a:srgbClr val="C00000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28600" algn="just">
              <a:spcAft>
                <a:spcPts val="0"/>
              </a:spcAft>
            </a:pPr>
            <a:r>
              <a:rPr lang="en-US" altLang="zh-TW" sz="2400" smtClean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zh-TW" sz="2400" smtClean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先將圖像作</a:t>
            </a:r>
            <a:r>
              <a:rPr lang="zh-TW" altLang="zh-TW" sz="2400" smtClean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高斯平滑處理</a:t>
            </a:r>
            <a:r>
              <a:rPr lang="zh-TW" altLang="zh-TW" sz="2400" smtClean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，依序由</a:t>
            </a:r>
            <a:r>
              <a:rPr lang="zh-TW" altLang="zh-TW" sz="2400" smtClean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底部最大且最高</a:t>
            </a:r>
            <a:r>
              <a:rPr lang="zh-TW" altLang="zh-TW" sz="2400" smtClean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分辨率圖像</a:t>
            </a:r>
            <a:r>
              <a:rPr lang="en-US" altLang="zh-TW" sz="2400" smtClean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G(0)</a:t>
            </a:r>
            <a:r>
              <a:rPr lang="zh-TW" altLang="zh-TW" sz="2400" smtClean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，至</a:t>
            </a:r>
            <a:r>
              <a:rPr lang="zh-TW" altLang="zh-TW" sz="2400" smtClean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頂部最小且最低</a:t>
            </a:r>
            <a:r>
              <a:rPr lang="zh-TW" altLang="zh-TW" sz="2400" smtClean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分辨率圖像</a:t>
            </a:r>
            <a:r>
              <a:rPr lang="en-US" altLang="zh-TW" sz="2400" smtClean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G(3)</a:t>
            </a:r>
            <a:r>
              <a:rPr lang="zh-TW" altLang="zh-TW" sz="2400" smtClean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，逐次採樣所形成。</a:t>
            </a:r>
            <a:endParaRPr lang="zh-TW" altLang="zh-TW" sz="240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28600" algn="just">
              <a:spcAft>
                <a:spcPts val="0"/>
              </a:spcAft>
            </a:pPr>
            <a:r>
              <a:rPr lang="en-US" altLang="zh-TW" sz="2400" smtClean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240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lvl="1" algn="just">
              <a:spcAft>
                <a:spcPts val="0"/>
              </a:spcAft>
            </a:pPr>
            <a:r>
              <a:rPr lang="en-US" altLang="zh-TW" sz="2400" smtClean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(2) </a:t>
            </a:r>
            <a:r>
              <a:rPr lang="zh-TW" altLang="zh-TW" sz="2400" smtClean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拉普拉斯金字塔</a:t>
            </a:r>
            <a:r>
              <a:rPr lang="en-US" altLang="zh-TW" sz="2400" smtClean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(Laplacian Pyramid):</a:t>
            </a:r>
            <a:endParaRPr lang="zh-TW" altLang="zh-TW" sz="2400">
              <a:solidFill>
                <a:srgbClr val="00B05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28600" algn="just">
              <a:spcAft>
                <a:spcPts val="0"/>
              </a:spcAft>
            </a:pPr>
            <a:r>
              <a:rPr lang="en-US" altLang="zh-TW" sz="2400" smtClean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zh-TW" sz="2400" smtClean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須與高斯金字塔</a:t>
            </a:r>
            <a:r>
              <a:rPr lang="zh-TW" altLang="zh-TW" sz="240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配合使用</a:t>
            </a:r>
            <a:r>
              <a:rPr lang="zh-TW" altLang="zh-TW" sz="2400" smtClean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，利用數字圖像處理估算</a:t>
            </a:r>
            <a:r>
              <a:rPr lang="zh-TW" altLang="zh-TW" sz="240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預測殘差</a:t>
            </a:r>
            <a:r>
              <a:rPr lang="zh-TW" altLang="zh-TW" sz="2400" smtClean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。此金字塔生成過程為原圖像</a:t>
            </a:r>
            <a:r>
              <a:rPr lang="zh-TW" altLang="zh-TW" sz="240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減去</a:t>
            </a:r>
            <a:r>
              <a:rPr lang="zh-TW" altLang="zh-TW" sz="2400" smtClean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縮小再放大的系列圖像，如</a:t>
            </a:r>
            <a:r>
              <a:rPr lang="en-US" altLang="zh-TW" sz="2400" smtClean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L(0)~L(2)</a:t>
            </a:r>
            <a:r>
              <a:rPr lang="zh-TW" altLang="zh-TW" sz="2400" smtClean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即為</a:t>
            </a:r>
            <a:r>
              <a:rPr lang="zh-TW" altLang="zh-TW" sz="240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預測殘差</a:t>
            </a:r>
            <a:r>
              <a:rPr lang="zh-TW" altLang="zh-TW" sz="2400" smtClean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準備作為還原圖像使用。</a:t>
            </a:r>
            <a:endParaRPr lang="zh-TW" altLang="zh-TW" sz="240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82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507" y="691397"/>
            <a:ext cx="8040188" cy="55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5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814" y="338186"/>
            <a:ext cx="6743258" cy="168832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814" y="2026513"/>
            <a:ext cx="6969501" cy="400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08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862" y="904875"/>
            <a:ext cx="677227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8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131" y="709073"/>
            <a:ext cx="7542350" cy="544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36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295" y="531092"/>
            <a:ext cx="6872661" cy="570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5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839" y="669990"/>
            <a:ext cx="7261831" cy="554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87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006" y="468976"/>
            <a:ext cx="7277100" cy="406145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817" y="4765264"/>
            <a:ext cx="7239000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32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3558" y="916471"/>
            <a:ext cx="4681198" cy="56323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304800" algn="just">
              <a:spcAft>
                <a:spcPts val="0"/>
              </a:spcAft>
            </a:pPr>
            <a:r>
              <a:rPr lang="zh-TW" altLang="zh-TW" sz="2400" spc="75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指</a:t>
            </a:r>
            <a:r>
              <a:rPr lang="zh-TW" altLang="zh-TW" sz="2400" spc="75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將圖片分割為各部分，以利簡易識別操作或執行其他模式分析。學習方法主要為</a:t>
            </a:r>
            <a:r>
              <a:rPr lang="zh-TW" altLang="zh-TW" sz="2400" spc="75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監督</a:t>
            </a:r>
            <a:r>
              <a:rPr lang="en-US" altLang="zh-TW" sz="2400" spc="75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(Supervised)</a:t>
            </a:r>
            <a:r>
              <a:rPr lang="zh-TW" altLang="zh-TW" sz="2400" spc="75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和非監督</a:t>
            </a:r>
            <a:r>
              <a:rPr lang="en-US" altLang="zh-TW" sz="2400" spc="75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(Unsupervised)</a:t>
            </a:r>
            <a:r>
              <a:rPr lang="zh-TW" altLang="zh-TW" sz="2400" spc="75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方式，</a:t>
            </a:r>
            <a:r>
              <a:rPr lang="zh-TW" altLang="zh-TW" sz="2400" spc="75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監督式</a:t>
            </a:r>
            <a:r>
              <a:rPr lang="zh-TW" altLang="zh-TW" sz="2400" spc="75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學習先透過獲取的相關知識的參考資料，以</a:t>
            </a:r>
            <a:r>
              <a:rPr lang="zh-TW" altLang="zh-TW" sz="2400" spc="75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「試誤法」</a:t>
            </a:r>
            <a:r>
              <a:rPr lang="zh-TW" altLang="zh-TW" sz="2400" spc="75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反覆學習程序，並分類資料加以</a:t>
            </a:r>
            <a:r>
              <a:rPr lang="zh-TW" altLang="zh-TW" sz="2400" spc="75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標記</a:t>
            </a:r>
            <a:r>
              <a:rPr lang="zh-TW" altLang="zh-TW" sz="2400" spc="75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2400" spc="75" smtClean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304800" algn="just">
              <a:spcAft>
                <a:spcPts val="0"/>
              </a:spcAft>
            </a:pPr>
            <a:r>
              <a:rPr lang="zh-TW" altLang="zh-TW" sz="2400" spc="75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從新</a:t>
            </a:r>
            <a:r>
              <a:rPr lang="zh-TW" altLang="zh-TW" sz="2400" spc="75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資料中，系統判別</a:t>
            </a:r>
            <a:r>
              <a:rPr lang="zh-TW" altLang="zh-TW" sz="2400" spc="75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類似模式</a:t>
            </a:r>
            <a:r>
              <a:rPr lang="zh-TW" altLang="zh-TW" sz="2400" spc="75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。此外，</a:t>
            </a:r>
            <a:r>
              <a:rPr lang="zh-TW" altLang="zh-TW" sz="2400" spc="75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非監督式</a:t>
            </a:r>
            <a:r>
              <a:rPr lang="zh-TW" altLang="zh-TW" sz="2400" spc="75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學習則尋找出</a:t>
            </a:r>
            <a:r>
              <a:rPr lang="zh-TW" altLang="zh-TW" sz="2400" spc="75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未知</a:t>
            </a:r>
            <a:r>
              <a:rPr lang="zh-TW" altLang="zh-TW" sz="2400" spc="75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的類似模式</a:t>
            </a:r>
            <a:r>
              <a:rPr lang="zh-TW" altLang="zh-TW" sz="2400" spc="75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。於</a:t>
            </a:r>
            <a:r>
              <a:rPr lang="zh-TW" altLang="zh-TW" sz="2400" spc="75">
                <a:solidFill>
                  <a:srgbClr val="7030A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機器學習</a:t>
            </a:r>
            <a:r>
              <a:rPr lang="zh-TW" altLang="zh-TW" sz="2400" spc="75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模式時，前述兩者均類似，</a:t>
            </a:r>
            <a:r>
              <a:rPr lang="zh-TW" altLang="zh-TW" sz="2400" spc="75">
                <a:solidFill>
                  <a:srgbClr val="7030A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差別</a:t>
            </a:r>
            <a:r>
              <a:rPr lang="zh-TW" altLang="zh-TW" sz="2400" spc="75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在於是否使用者利用</a:t>
            </a:r>
            <a:r>
              <a:rPr lang="zh-TW" altLang="zh-TW" sz="2400" spc="75">
                <a:solidFill>
                  <a:srgbClr val="7030A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閘道值分割法</a:t>
            </a:r>
            <a:r>
              <a:rPr lang="zh-TW" altLang="zh-TW" sz="2400" spc="75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，設定演算法相關閘道值，使其畫素</a:t>
            </a:r>
            <a:r>
              <a:rPr lang="zh-TW" altLang="zh-TW" sz="2400" spc="75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分割。</a:t>
            </a:r>
            <a:endParaRPr lang="zh-TW" altLang="zh-TW" sz="240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2344" y="272924"/>
            <a:ext cx="4199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2800" spc="75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影象分割</a:t>
            </a:r>
            <a:r>
              <a:rPr lang="en-US" altLang="zh-TW" sz="2800" spc="75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8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Segamentation</a:t>
            </a:r>
            <a:r>
              <a:rPr lang="en-US" altLang="zh-TW" sz="2800" spc="75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28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005" y="442306"/>
            <a:ext cx="6952384" cy="625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05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354" y="1287245"/>
            <a:ext cx="9132412" cy="481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02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611" y="832996"/>
            <a:ext cx="7586411" cy="512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9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880" y="1331508"/>
            <a:ext cx="7372380" cy="268354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880" y="4131426"/>
            <a:ext cx="7438883" cy="218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0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417" y="1486206"/>
            <a:ext cx="9808135" cy="399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5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437" y="914006"/>
            <a:ext cx="8713755" cy="485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43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777" y="811883"/>
            <a:ext cx="7266745" cy="540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558" y="540912"/>
            <a:ext cx="7097790" cy="57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94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265" y="450130"/>
            <a:ext cx="6885066" cy="587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9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637" y="943664"/>
            <a:ext cx="7562850" cy="488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89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50" y="195262"/>
            <a:ext cx="6362700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1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59323" y="377284"/>
            <a:ext cx="11177048" cy="1938992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監督式分割</a:t>
            </a: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endParaRPr lang="zh-TW" altLang="zh-TW" sz="240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TW" sz="2400" spc="75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</a:t>
            </a:r>
            <a:r>
              <a:rPr lang="zh-TW" altLang="zh-TW" sz="2400" spc="75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在特定影像中，</a:t>
            </a:r>
            <a:r>
              <a:rPr lang="zh-TW" altLang="zh-TW" sz="2400" spc="75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閘道值分割</a:t>
            </a:r>
            <a:r>
              <a:rPr lang="zh-TW" altLang="zh-TW" sz="2400" spc="75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取決於不同操作方式。主要分割方式</a:t>
            </a:r>
            <a:r>
              <a:rPr lang="en-US" altLang="zh-TW" sz="2400" spc="75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zh-TW" sz="2400" spc="75" smtClean="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主動</a:t>
            </a:r>
            <a:r>
              <a:rPr lang="zh-TW" altLang="zh-TW" sz="2400" spc="75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輪廓分割</a:t>
            </a:r>
            <a:r>
              <a:rPr lang="en-US" altLang="zh-TW" sz="2400" spc="75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(Active Contour)</a:t>
            </a:r>
            <a:r>
              <a:rPr lang="zh-TW" altLang="zh-TW" sz="2400" spc="75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與隨機遊走分割</a:t>
            </a:r>
            <a:r>
              <a:rPr lang="en-US" altLang="zh-TW" sz="2400" spc="75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(Random Walker)</a:t>
            </a:r>
            <a:r>
              <a:rPr lang="zh-TW" altLang="zh-TW" sz="2400" spc="75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。首先須除去圖片的</a:t>
            </a:r>
            <a:r>
              <a:rPr lang="zh-TW" altLang="zh-TW" sz="2400" spc="75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噪點</a:t>
            </a:r>
            <a:r>
              <a:rPr lang="zh-TW" altLang="zh-TW" sz="2400" spc="75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，並轉換為</a:t>
            </a:r>
            <a:r>
              <a:rPr lang="zh-TW" altLang="zh-TW" sz="2400" spc="75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灰度圖</a:t>
            </a:r>
            <a:r>
              <a:rPr lang="zh-TW" altLang="zh-TW" sz="2400" spc="75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。在學習過程中，除需</a:t>
            </a:r>
            <a:r>
              <a:rPr lang="zh-TW" altLang="zh-TW" sz="2400" spc="75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標記</a:t>
            </a:r>
            <a:r>
              <a:rPr lang="zh-TW" altLang="zh-TW" sz="2400" spc="75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外，亦作引數調整，以期達到實質效果。然而，若每張圖均需上述步驟，則導致使用者</a:t>
            </a:r>
            <a:r>
              <a:rPr lang="zh-TW" altLang="zh-TW" sz="2400" spc="75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力有未逮</a:t>
            </a:r>
            <a:r>
              <a:rPr lang="zh-TW" altLang="zh-TW" sz="2400" spc="75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之缺憾。</a:t>
            </a:r>
            <a:endParaRPr lang="zh-TW" altLang="zh-TW" sz="240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9323" y="2596496"/>
            <a:ext cx="111770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Aft>
                <a:spcPts val="0"/>
              </a:spcAft>
              <a:buFont typeface="+mj-lt"/>
              <a:buAutoNum type="arabicParenBoth"/>
            </a:pPr>
            <a:r>
              <a:rPr lang="zh-TW" altLang="zh-TW" sz="2400" spc="75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主動輪廓分割</a:t>
            </a:r>
            <a:r>
              <a:rPr lang="en-US" altLang="zh-TW" sz="2400" spc="75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(Active Contour)</a:t>
            </a:r>
            <a:endParaRPr lang="zh-TW" altLang="zh-TW" sz="2400" smtClean="0">
              <a:solidFill>
                <a:srgbClr val="000000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TW" sz="2400" spc="75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</a:t>
            </a:r>
            <a:r>
              <a:rPr lang="zh-TW" altLang="zh-TW" sz="2400" spc="75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亦稱為</a:t>
            </a:r>
            <a:r>
              <a:rPr lang="en-US" altLang="zh-TW" sz="2400" spc="75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Snakes </a:t>
            </a:r>
            <a:r>
              <a:rPr lang="zh-TW" altLang="zh-TW" sz="2400" spc="75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模型，使用者先</a:t>
            </a:r>
            <a:r>
              <a:rPr lang="zh-TW" altLang="zh-TW" sz="2400" spc="75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圈起輪廓</a:t>
            </a:r>
            <a:r>
              <a:rPr lang="zh-TW" altLang="zh-TW" sz="2400" spc="75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於欲分割處，逐步將輪廓</a:t>
            </a:r>
            <a:r>
              <a:rPr lang="zh-TW" altLang="zh-TW" sz="2400" spc="75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適度調整</a:t>
            </a:r>
            <a:r>
              <a:rPr lang="zh-TW" altLang="zh-TW" sz="2400" spc="75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到目標區域的邊界附近。例如以頭部為目標畫出繞圈。此外，藉由兩個</a:t>
            </a:r>
            <a:r>
              <a:rPr lang="zh-TW" altLang="zh-TW" sz="2400" spc="75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引數</a:t>
            </a:r>
            <a:r>
              <a:rPr lang="zh-TW" altLang="zh-TW" sz="2400" spc="75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操控輪廓尺寸，包括</a:t>
            </a:r>
            <a:r>
              <a:rPr lang="en-US" altLang="zh-TW" sz="2400" spc="75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alpha</a:t>
            </a:r>
            <a:r>
              <a:rPr lang="zh-TW" altLang="zh-TW" sz="2400" spc="75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用於調適收縮的速度和</a:t>
            </a:r>
            <a:r>
              <a:rPr lang="en-US" altLang="zh-TW" sz="2400" spc="75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beta</a:t>
            </a:r>
            <a:r>
              <a:rPr lang="zh-TW" altLang="zh-TW" sz="2400" spc="75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調整光滑程度。</a:t>
            </a:r>
            <a:endParaRPr lang="zh-TW" altLang="zh-TW" sz="240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59323" y="4446376"/>
            <a:ext cx="1096965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Aft>
                <a:spcPts val="0"/>
              </a:spcAft>
            </a:pPr>
            <a:r>
              <a:rPr lang="en-US" altLang="zh-TW" sz="2400" spc="75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(2)</a:t>
            </a:r>
            <a:r>
              <a:rPr lang="zh-TW" altLang="en-US" sz="2400" spc="75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zh-TW" sz="2400" spc="75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隨機遊走分割</a:t>
            </a:r>
            <a:r>
              <a:rPr lang="en-US" altLang="zh-TW" sz="2400" spc="75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(Random Walker)</a:t>
            </a:r>
            <a:endParaRPr lang="zh-TW" altLang="zh-TW" sz="2400" smtClean="0">
              <a:solidFill>
                <a:srgbClr val="000000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80340" algn="just">
              <a:spcAft>
                <a:spcPts val="0"/>
              </a:spcAft>
            </a:pPr>
            <a:r>
              <a:rPr lang="en-US" altLang="zh-TW" sz="240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zh-TW" altLang="zh-TW" sz="240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利用</a:t>
            </a:r>
            <a:r>
              <a:rPr lang="zh-TW" altLang="zh-TW" sz="2400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畫素點</a:t>
            </a:r>
            <a:r>
              <a:rPr lang="zh-TW" altLang="zh-TW" sz="240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來</a:t>
            </a:r>
            <a:r>
              <a:rPr lang="zh-TW" altLang="zh-TW" sz="2400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標記</a:t>
            </a:r>
            <a:r>
              <a:rPr lang="zh-TW" altLang="zh-TW" sz="240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目標區域和背景，而</a:t>
            </a:r>
            <a:r>
              <a:rPr lang="zh-TW" altLang="zh-TW" sz="2400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未被標記</a:t>
            </a:r>
            <a:r>
              <a:rPr lang="zh-TW" altLang="zh-TW" sz="240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的畫素部分，另計算到達目標和背景之</a:t>
            </a:r>
            <a:r>
              <a:rPr lang="zh-TW" altLang="zh-TW" sz="2400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隨機遊走概率</a:t>
            </a:r>
            <a:r>
              <a:rPr lang="zh-TW" altLang="zh-TW" sz="240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。若畫素遊走至目標概率</a:t>
            </a:r>
            <a:r>
              <a:rPr lang="zh-TW" altLang="zh-TW" sz="2400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大於</a:t>
            </a:r>
            <a:r>
              <a:rPr lang="zh-TW" altLang="zh-TW" sz="240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背景概率時，歸納畫素點為目標區域，</a:t>
            </a:r>
            <a:r>
              <a:rPr lang="zh-TW" altLang="zh-TW" sz="2400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反之</a:t>
            </a:r>
            <a:r>
              <a:rPr lang="zh-TW" altLang="zh-TW" sz="240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則劃為</a:t>
            </a:r>
            <a:r>
              <a:rPr lang="zh-TW" altLang="zh-TW" sz="2400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背景</a:t>
            </a:r>
            <a:r>
              <a:rPr lang="zh-TW" altLang="zh-TW" sz="240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。另需進行</a:t>
            </a:r>
            <a:r>
              <a:rPr lang="zh-TW" altLang="zh-TW" sz="2400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標記</a:t>
            </a:r>
            <a:r>
              <a:rPr lang="zh-TW" altLang="zh-TW" sz="240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</a:t>
            </a:r>
            <a:r>
              <a:rPr lang="zh-TW" altLang="zh-TW" sz="2400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引數調整</a:t>
            </a:r>
            <a:r>
              <a:rPr lang="zh-TW" altLang="zh-TW" sz="240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。例如運用小圓圈標記頭部區域。</a:t>
            </a:r>
            <a:endParaRPr lang="zh-TW" altLang="zh-TW" sz="240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31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033" y="324439"/>
            <a:ext cx="6410325" cy="24384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694" y="2854751"/>
            <a:ext cx="5635116" cy="35052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501" y="3037631"/>
            <a:ext cx="4831807" cy="318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4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73" y="230613"/>
            <a:ext cx="6457950" cy="14478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360" y="1678413"/>
            <a:ext cx="6429375" cy="11811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518" y="2961293"/>
            <a:ext cx="4280400" cy="368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3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494" y="1048045"/>
            <a:ext cx="7341174" cy="267545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494" y="3723495"/>
            <a:ext cx="7341174" cy="189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778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550" y="1261718"/>
            <a:ext cx="7238248" cy="400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1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018" y="295520"/>
            <a:ext cx="6467475" cy="347662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355" y="3772145"/>
            <a:ext cx="6400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38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058" y="732295"/>
            <a:ext cx="6927417" cy="507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8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496" y="404223"/>
            <a:ext cx="7046684" cy="2753756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496" y="3157979"/>
            <a:ext cx="7134225" cy="7905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490" y="3924600"/>
            <a:ext cx="4613564" cy="29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79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520" y="279270"/>
            <a:ext cx="7034210" cy="422674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368" y="4506012"/>
            <a:ext cx="6963361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9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590" y="543465"/>
            <a:ext cx="7557964" cy="561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6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960" y="403192"/>
            <a:ext cx="6953004" cy="391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3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059" y="489064"/>
            <a:ext cx="7226704" cy="601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26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307" y="619125"/>
            <a:ext cx="7192068" cy="490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4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74" y="183349"/>
            <a:ext cx="7140213" cy="601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5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7348" y="179320"/>
            <a:ext cx="11299596" cy="1938992"/>
          </a:xfrm>
          <a:prstGeom prst="rect">
            <a:avLst/>
          </a:prstGeom>
          <a:solidFill>
            <a:srgbClr val="E9FCFD"/>
          </a:solidFill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altLang="zh-TW" sz="240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</a:t>
            </a:r>
            <a:r>
              <a:rPr lang="zh-TW" altLang="en-US" sz="240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zh-TW" sz="240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非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監督式分割</a:t>
            </a: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endParaRPr lang="zh-TW" altLang="zh-TW" sz="240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28600" algn="just">
              <a:spcAft>
                <a:spcPts val="0"/>
              </a:spcAft>
            </a:pPr>
            <a:r>
              <a:rPr lang="en-US" altLang="zh-TW" sz="2400" spc="75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zh-TW" sz="2400" spc="75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優勢在分割過程，</a:t>
            </a:r>
            <a:r>
              <a:rPr lang="zh-TW" altLang="zh-TW" sz="2400" spc="75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不需</a:t>
            </a:r>
            <a:r>
              <a:rPr lang="zh-TW" altLang="zh-TW" sz="2400" spc="75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經由使用者的</a:t>
            </a:r>
            <a:r>
              <a:rPr lang="zh-TW" altLang="zh-TW" sz="2400" spc="75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干預介入</a:t>
            </a:r>
            <a:r>
              <a:rPr lang="zh-TW" altLang="zh-TW" sz="2400" spc="75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。適用於大型圖片</a:t>
            </a:r>
            <a:r>
              <a:rPr lang="zh-TW" altLang="zh-TW" sz="2400" spc="75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、眾多</a:t>
            </a:r>
            <a:r>
              <a:rPr lang="zh-TW" altLang="zh-TW" sz="2400" spc="75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畫素，且無法同時兼顧的情況。非監督式分割操作方式，採</a:t>
            </a:r>
            <a:r>
              <a:rPr lang="zh-TW" altLang="zh-TW" sz="2400" spc="75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分解圖形</a:t>
            </a:r>
            <a:r>
              <a:rPr lang="zh-TW" altLang="zh-TW" sz="2400" spc="75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成為</a:t>
            </a:r>
            <a:r>
              <a:rPr lang="zh-TW" altLang="zh-TW" sz="2400" spc="75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各區域</a:t>
            </a:r>
            <a:r>
              <a:rPr lang="zh-TW" altLang="zh-TW" sz="2400" spc="75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，藉由區域處理為</a:t>
            </a:r>
            <a:r>
              <a:rPr lang="zh-TW" altLang="zh-TW" sz="2400" spc="75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轉化畫素</a:t>
            </a:r>
            <a:r>
              <a:rPr lang="zh-TW" altLang="zh-TW" sz="2400" spc="75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的處理，使相關處理</a:t>
            </a:r>
            <a:r>
              <a:rPr lang="zh-TW" altLang="zh-TW" sz="2400" spc="75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難度降低</a:t>
            </a:r>
            <a:r>
              <a:rPr lang="zh-TW" altLang="zh-TW" sz="2400" spc="75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。分割方式可分為</a:t>
            </a:r>
            <a:r>
              <a:rPr lang="zh-TW" altLang="zh-TW" sz="2400" spc="75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線性迭代聚類</a:t>
            </a:r>
            <a:r>
              <a:rPr lang="en-US" altLang="zh-TW" sz="2400" spc="75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(Slic Method)</a:t>
            </a:r>
            <a:r>
              <a:rPr lang="zh-TW" altLang="zh-TW" sz="2400" spc="75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zh-TW" altLang="zh-TW" sz="2400" spc="75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圖形基礎影像分割</a:t>
            </a:r>
            <a:r>
              <a:rPr lang="en-US" altLang="zh-TW" sz="2400" spc="75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(Graph-Based Image Segmentation)</a:t>
            </a:r>
            <a:r>
              <a:rPr lang="zh-TW" altLang="zh-TW" sz="2400" spc="75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zh-TW" sz="240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7348" y="2118312"/>
            <a:ext cx="112995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+mj-lt"/>
              <a:buAutoNum type="arabicParenBoth"/>
            </a:pPr>
            <a:r>
              <a:rPr lang="zh-TW" altLang="zh-TW" sz="240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線性迭代聚類</a:t>
            </a:r>
            <a:r>
              <a:rPr lang="en-US" altLang="zh-TW" sz="240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(Slic Method)</a:t>
            </a:r>
            <a:endParaRPr lang="zh-TW" altLang="zh-TW" sz="240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304800" algn="just">
              <a:spcAft>
                <a:spcPts val="0"/>
              </a:spcAft>
            </a:pP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此法乃</a:t>
            </a:r>
            <a:r>
              <a:rPr lang="en-US" altLang="zh-TW" sz="24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K-Means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模式應用於影象分割，圖形</a:t>
            </a:r>
            <a:r>
              <a:rPr lang="zh-TW" altLang="zh-TW" sz="24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無需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轉成</a:t>
            </a:r>
            <a:r>
              <a:rPr lang="zh-TW" altLang="zh-TW" sz="240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灰度圖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。全部畫素點將</a:t>
            </a:r>
            <a:r>
              <a:rPr lang="zh-TW" altLang="zh-TW" sz="240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聚類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至各指定區域並設為</a:t>
            </a:r>
            <a:r>
              <a:rPr lang="zh-TW" altLang="zh-TW" sz="240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均值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。故將影像大量畫素處理轉為聚類後，以</a:t>
            </a:r>
            <a:r>
              <a:rPr lang="zh-TW" altLang="zh-TW" sz="240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目標區域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處理。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184" y="3576713"/>
            <a:ext cx="6407923" cy="310824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525196" y="6468622"/>
            <a:ext cx="25394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zhuanlan.zhihu.com/p/97510390</a:t>
            </a:r>
            <a:endParaRPr lang="zh-TW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10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42508" y="307561"/>
            <a:ext cx="11280742" cy="19389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altLang="zh-TW" sz="240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(2)</a:t>
            </a:r>
            <a:r>
              <a:rPr lang="zh-TW" altLang="en-US" sz="240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zh-TW" sz="2400" smtClean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圖形</a:t>
            </a:r>
            <a:r>
              <a:rPr lang="zh-TW" altLang="zh-TW" sz="240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基礎影像分割</a:t>
            </a:r>
            <a:r>
              <a:rPr lang="en-US" altLang="zh-TW" sz="240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(Graph-Based Image Segmentation)</a:t>
            </a:r>
            <a:endParaRPr lang="zh-TW" altLang="zh-TW" sz="2400">
              <a:solidFill>
                <a:srgbClr val="00B05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又稱為</a:t>
            </a:r>
            <a:r>
              <a:rPr lang="en-US" altLang="zh-TW" sz="240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Felzenszwalb Method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，於</a:t>
            </a: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2004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Felzenszwalb, P. F. 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創建，分割演算法採用</a:t>
            </a:r>
            <a:r>
              <a:rPr lang="zh-TW" altLang="zh-TW" sz="240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最小生成樹</a:t>
            </a: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(Minimum Spanning Tree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MST)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聚類方式，將圖形成</a:t>
            </a:r>
            <a:r>
              <a:rPr lang="zh-TW" altLang="zh-TW" sz="240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許多子區域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，使用者</a:t>
            </a:r>
            <a:r>
              <a:rPr lang="zh-TW" altLang="zh-TW" sz="240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無需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指定分割區域數。透過各區域之</a:t>
            </a:r>
            <a:r>
              <a:rPr lang="zh-TW" altLang="zh-TW" sz="240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平均值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，顯示區別各</a:t>
            </a:r>
            <a:r>
              <a:rPr lang="zh-TW" altLang="zh-TW" sz="240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顏色效果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，以利辨別各區域</a:t>
            </a:r>
            <a:r>
              <a:rPr lang="zh-TW" altLang="zh-TW" sz="240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邊界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。如欲減少區域數量，可調整相關</a:t>
            </a:r>
            <a:r>
              <a:rPr lang="zh-TW" altLang="zh-TW" sz="240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引數</a:t>
            </a:r>
            <a:r>
              <a:rPr lang="zh-TW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來達成。</a:t>
            </a:r>
          </a:p>
        </p:txBody>
      </p:sp>
      <p:sp>
        <p:nvSpPr>
          <p:cNvPr id="7" name="矩形 6"/>
          <p:cNvSpPr/>
          <p:nvPr/>
        </p:nvSpPr>
        <p:spPr>
          <a:xfrm>
            <a:off x="342508" y="2571409"/>
            <a:ext cx="110450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假設每個</a:t>
            </a:r>
            <a:r>
              <a:rPr lang="zh-TW" altLang="zh-TW" sz="240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像素點</a:t>
            </a:r>
            <a:r>
              <a:rPr lang="zh-TW" altLang="zh-TW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均代表一個</a:t>
            </a:r>
            <a:r>
              <a:rPr lang="zh-TW" altLang="zh-TW" sz="240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頂點</a:t>
            </a:r>
            <a:r>
              <a:rPr lang="zh-TW" altLang="zh-TW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zh-TW" sz="240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最小生成樹</a:t>
            </a:r>
            <a:r>
              <a:rPr lang="zh-TW" altLang="zh-TW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乃每個頂點，</a:t>
            </a:r>
            <a:r>
              <a:rPr lang="zh-TW" altLang="zh-TW" sz="240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連接</a:t>
            </a:r>
            <a:r>
              <a:rPr lang="zh-TW" altLang="zh-TW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各像素點於其</a:t>
            </a:r>
            <a:r>
              <a:rPr lang="zh-TW" altLang="zh-TW" sz="240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周遭線段</a:t>
            </a:r>
            <a:r>
              <a:rPr lang="zh-TW" altLang="zh-TW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，並選擇</a:t>
            </a:r>
            <a:r>
              <a:rPr lang="zh-TW" altLang="zh-TW" sz="240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邊權之和</a:t>
            </a:r>
            <a:r>
              <a:rPr lang="zh-TW" altLang="zh-TW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所形成。另</a:t>
            </a:r>
            <a:r>
              <a:rPr lang="zh-TW" altLang="zh-TW" sz="240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匯合周遭的頂點</a:t>
            </a:r>
            <a:r>
              <a:rPr lang="zh-TW" altLang="zh-TW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即成為</a:t>
            </a:r>
            <a:r>
              <a:rPr lang="zh-TW" altLang="zh-TW" sz="240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切割區域</a:t>
            </a:r>
            <a:r>
              <a:rPr lang="zh-TW" altLang="zh-TW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，則可視為</a:t>
            </a:r>
            <a:r>
              <a:rPr lang="zh-TW" altLang="zh-TW" sz="240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森林</a:t>
            </a:r>
            <a:r>
              <a:rPr lang="zh-TW" altLang="zh-TW" sz="2400" smtClean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區域</a:t>
            </a:r>
            <a:r>
              <a:rPr lang="zh-TW" altLang="en-US" sz="240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sz="24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166" y="3689120"/>
            <a:ext cx="606742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25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45" y="816898"/>
            <a:ext cx="6703089" cy="545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2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會議室">
  <a:themeElements>
    <a:clrScheme name="離子會議室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離子會議室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會議室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>
    <a:spDef>
      <a:spPr/>
      <a:bodyPr wrap="square">
        <a:spAutoFit/>
      </a:bodyPr>
      <a:lstStyle>
        <a:defPPr>
          <a:defRPr smtClean="0"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451</TotalTime>
  <Words>2289</Words>
  <Application>Microsoft Office PowerPoint</Application>
  <PresentationFormat>寬螢幕</PresentationFormat>
  <Paragraphs>69</Paragraphs>
  <Slides>61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61</vt:i4>
      </vt:variant>
    </vt:vector>
  </HeadingPairs>
  <TitlesOfParts>
    <vt:vector size="69" baseType="lpstr">
      <vt:lpstr>華康細圓體</vt:lpstr>
      <vt:lpstr>新細明體</vt:lpstr>
      <vt:lpstr>標楷體</vt:lpstr>
      <vt:lpstr>Arial</vt:lpstr>
      <vt:lpstr>Century Gothic</vt:lpstr>
      <vt:lpstr>Times New Roman</vt:lpstr>
      <vt:lpstr>Wingdings 3</vt:lpstr>
      <vt:lpstr>離子會議室</vt:lpstr>
      <vt:lpstr>第八章 影象分割與融合 </vt:lpstr>
      <vt:lpstr>大綱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第八章 影象分割與融合 </dc:title>
  <dc:creator>USER2018</dc:creator>
  <cp:lastModifiedBy>USER2018</cp:lastModifiedBy>
  <cp:revision>44</cp:revision>
  <dcterms:created xsi:type="dcterms:W3CDTF">2022-04-10T13:06:58Z</dcterms:created>
  <dcterms:modified xsi:type="dcterms:W3CDTF">2024-11-14T14:54:34Z</dcterms:modified>
</cp:coreProperties>
</file>